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1"/>
  </p:notesMasterIdLst>
  <p:sldIdLst>
    <p:sldId id="273" r:id="rId2"/>
    <p:sldId id="258" r:id="rId3"/>
    <p:sldId id="265" r:id="rId4"/>
    <p:sldId id="260" r:id="rId5"/>
    <p:sldId id="271" r:id="rId6"/>
    <p:sldId id="272" r:id="rId7"/>
    <p:sldId id="275" r:id="rId8"/>
    <p:sldId id="263" r:id="rId9"/>
    <p:sldId id="261" r:id="rId10"/>
    <p:sldId id="278" r:id="rId11"/>
    <p:sldId id="262" r:id="rId12"/>
    <p:sldId id="266" r:id="rId13"/>
    <p:sldId id="264" r:id="rId14"/>
    <p:sldId id="267" r:id="rId15"/>
    <p:sldId id="268" r:id="rId16"/>
    <p:sldId id="269" r:id="rId17"/>
    <p:sldId id="270" r:id="rId18"/>
    <p:sldId id="276" r:id="rId19"/>
    <p:sldId id="277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07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CE4B12-3BFD-40E2-8537-B00344A1E206}" type="datetimeFigureOut">
              <a:rPr lang="en-AU" smtClean="0"/>
              <a:t>9/03/2011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4956F7-B75D-43D0-92C2-78EAC5D649D3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521217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539552" y="1499716"/>
            <a:ext cx="8208912" cy="4521572"/>
          </a:xfrm>
          <a:prstGeom prst="rect">
            <a:avLst/>
          </a:prstGeom>
        </p:spPr>
        <p:txBody>
          <a:bodyPr/>
          <a:lstStyle>
            <a:lvl1pPr algn="l">
              <a:defRPr sz="2000"/>
            </a:lvl1pPr>
          </a:lstStyle>
          <a:p>
            <a:r>
              <a:rPr lang="en-US" dirty="0" smtClean="0"/>
              <a:t>Escape 2011</a:t>
            </a:r>
            <a:endParaRPr lang="en-AU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836712"/>
            <a:ext cx="2952750" cy="591666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 b="1" baseline="0"/>
            </a:lvl1pPr>
          </a:lstStyle>
          <a:p>
            <a:pPr lvl="0"/>
            <a:r>
              <a:rPr lang="en-AU" dirty="0" smtClean="0"/>
              <a:t>[Slide Title]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0526806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323528" y="908720"/>
            <a:ext cx="8229600" cy="1143000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n-US" dirty="0" smtClean="0"/>
              <a:t>[Slide Title]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81670447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gif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6018874"/>
            <a:ext cx="1763688" cy="839125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 userDrawn="1"/>
        </p:nvSpPr>
        <p:spPr>
          <a:xfrm>
            <a:off x="5896980" y="6347031"/>
            <a:ext cx="2914600" cy="510968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US" sz="2400" dirty="0" smtClean="0">
                <a:solidFill>
                  <a:schemeClr val="bg1">
                    <a:lumMod val="50000"/>
                  </a:schemeClr>
                </a:solidFill>
              </a:rPr>
              <a:t>Escape 2011</a:t>
            </a:r>
            <a:endParaRPr lang="en-AU" sz="24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9" name="Title 1"/>
          <p:cNvSpPr txBox="1">
            <a:spLocks/>
          </p:cNvSpPr>
          <p:nvPr userDrawn="1"/>
        </p:nvSpPr>
        <p:spPr>
          <a:xfrm>
            <a:off x="467544" y="188641"/>
            <a:ext cx="8424936" cy="735012"/>
          </a:xfrm>
          <a:prstGeom prst="rect">
            <a:avLst/>
          </a:prstGeom>
        </p:spPr>
        <p:txBody>
          <a:bodyPr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600" b="0" dirty="0" err="1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onDemand</a:t>
            </a:r>
            <a:r>
              <a:rPr lang="en-US" sz="3600" b="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2.0 Overview</a:t>
            </a:r>
            <a:endParaRPr lang="en-AU" sz="3600" b="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81352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11560" y="1772816"/>
            <a:ext cx="1944216" cy="4032448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/>
          <a:lstStyle/>
          <a:p>
            <a:r>
              <a:rPr lang="en-AU" sz="2800" b="1" dirty="0" smtClean="0"/>
              <a:t>2000</a:t>
            </a:r>
            <a:r>
              <a:rPr lang="en-AU" dirty="0" smtClean="0"/>
              <a:t/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>Low bandwidth</a:t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>Limited Browser functionality</a:t>
            </a:r>
            <a:br>
              <a:rPr lang="en-AU" dirty="0" smtClean="0"/>
            </a:br>
            <a:r>
              <a:rPr lang="en-AU" dirty="0" smtClean="0"/>
              <a:t>iE4, Netscape 4</a:t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>Screen resolution</a:t>
            </a:r>
            <a:br>
              <a:rPr lang="en-AU" dirty="0" smtClean="0"/>
            </a:br>
            <a:r>
              <a:rPr lang="en-AU" dirty="0" smtClean="0"/>
              <a:t>800x600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39552" y="836712"/>
            <a:ext cx="6840760" cy="591666"/>
          </a:xfrm>
        </p:spPr>
        <p:txBody>
          <a:bodyPr/>
          <a:lstStyle/>
          <a:p>
            <a:r>
              <a:rPr lang="en-AU" dirty="0" smtClean="0"/>
              <a:t>Background</a:t>
            </a:r>
            <a:endParaRPr lang="en-AU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2771800" y="1790855"/>
            <a:ext cx="2232248" cy="403244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800" b="1" dirty="0" smtClean="0"/>
              <a:t>2004</a:t>
            </a:r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/>
              <a:t>Better bandwidth</a:t>
            </a:r>
            <a:br>
              <a:rPr lang="en-AU" dirty="0" smtClean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/>
              <a:t>Browser functionality getting better</a:t>
            </a:r>
          </a:p>
          <a:p>
            <a:r>
              <a:rPr lang="en-AU" dirty="0" smtClean="0"/>
              <a:t>IE6. Safari</a:t>
            </a:r>
          </a:p>
          <a:p>
            <a:endParaRPr lang="en-AU" dirty="0" smtClean="0"/>
          </a:p>
          <a:p>
            <a:r>
              <a:rPr lang="en-AU" dirty="0" smtClean="0"/>
              <a:t>WAP</a:t>
            </a:r>
            <a:endParaRPr lang="en-AU" dirty="0"/>
          </a:p>
          <a:p>
            <a:endParaRPr lang="en-AU" dirty="0"/>
          </a:p>
        </p:txBody>
      </p:sp>
      <p:sp>
        <p:nvSpPr>
          <p:cNvPr id="5" name="Title 1"/>
          <p:cNvSpPr txBox="1">
            <a:spLocks/>
          </p:cNvSpPr>
          <p:nvPr/>
        </p:nvSpPr>
        <p:spPr>
          <a:xfrm>
            <a:off x="5004048" y="1790855"/>
            <a:ext cx="1800200" cy="4032448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800" b="1" dirty="0" smtClean="0">
                <a:solidFill>
                  <a:schemeClr val="bg1"/>
                </a:solidFill>
              </a:rPr>
              <a:t>2007</a:t>
            </a:r>
            <a:r>
              <a:rPr lang="en-AU" dirty="0" smtClean="0">
                <a:solidFill>
                  <a:schemeClr val="bg1"/>
                </a:solidFill>
              </a:rPr>
              <a:t/>
            </a:r>
            <a:br>
              <a:rPr lang="en-AU" dirty="0" smtClean="0">
                <a:solidFill>
                  <a:schemeClr val="bg1"/>
                </a:solidFill>
              </a:rPr>
            </a:br>
            <a:r>
              <a:rPr lang="en-AU" dirty="0" smtClean="0">
                <a:solidFill>
                  <a:schemeClr val="bg1"/>
                </a:solidFill>
              </a:rPr>
              <a:t/>
            </a:r>
            <a:br>
              <a:rPr lang="en-AU" dirty="0" smtClean="0">
                <a:solidFill>
                  <a:schemeClr val="bg1"/>
                </a:solidFill>
              </a:rPr>
            </a:br>
            <a:r>
              <a:rPr lang="en-AU" dirty="0" smtClean="0">
                <a:solidFill>
                  <a:schemeClr val="bg1"/>
                </a:solidFill>
              </a:rPr>
              <a:t>Better bandwidth</a:t>
            </a:r>
            <a:br>
              <a:rPr lang="en-AU" dirty="0" smtClean="0">
                <a:solidFill>
                  <a:schemeClr val="bg1"/>
                </a:solidFill>
              </a:rPr>
            </a:br>
            <a:r>
              <a:rPr lang="en-AU" dirty="0" smtClean="0">
                <a:solidFill>
                  <a:schemeClr val="bg1"/>
                </a:solidFill>
              </a:rPr>
              <a:t/>
            </a:r>
            <a:br>
              <a:rPr lang="en-AU" dirty="0" smtClean="0">
                <a:solidFill>
                  <a:schemeClr val="bg1"/>
                </a:solidFill>
              </a:rPr>
            </a:br>
            <a:r>
              <a:rPr lang="en-AU" dirty="0" smtClean="0">
                <a:solidFill>
                  <a:schemeClr val="bg1"/>
                </a:solidFill>
              </a:rPr>
              <a:t>IE7, </a:t>
            </a:r>
          </a:p>
          <a:p>
            <a:r>
              <a:rPr lang="en-AU" dirty="0" smtClean="0">
                <a:solidFill>
                  <a:schemeClr val="bg1"/>
                </a:solidFill>
              </a:rPr>
              <a:t>Firefox, </a:t>
            </a:r>
          </a:p>
          <a:p>
            <a:r>
              <a:rPr lang="en-AU" dirty="0" err="1" smtClean="0">
                <a:solidFill>
                  <a:schemeClr val="bg1"/>
                </a:solidFill>
              </a:rPr>
              <a:t>jQuery</a:t>
            </a:r>
            <a:r>
              <a:rPr lang="en-AU" dirty="0" smtClean="0">
                <a:solidFill>
                  <a:schemeClr val="bg1"/>
                </a:solidFill>
              </a:rPr>
              <a:t>, </a:t>
            </a:r>
          </a:p>
          <a:p>
            <a:r>
              <a:rPr lang="en-AU" dirty="0" smtClean="0">
                <a:solidFill>
                  <a:schemeClr val="bg1"/>
                </a:solidFill>
              </a:rPr>
              <a:t>iPhone</a:t>
            </a:r>
          </a:p>
          <a:p>
            <a:endParaRPr lang="en-AU" dirty="0" smtClean="0">
              <a:solidFill>
                <a:schemeClr val="bg1"/>
              </a:solidFill>
            </a:endParaRPr>
          </a:p>
          <a:p>
            <a:endParaRPr lang="en-AU" dirty="0" smtClean="0">
              <a:solidFill>
                <a:schemeClr val="bg1"/>
              </a:solidFill>
            </a:endParaRPr>
          </a:p>
          <a:p>
            <a:endParaRPr lang="en-AU" dirty="0">
              <a:solidFill>
                <a:schemeClr val="bg1"/>
              </a:solidFill>
            </a:endParaRP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6981273" y="1774681"/>
            <a:ext cx="1800200" cy="4032448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2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AU" sz="2800" b="1" dirty="0" smtClean="0"/>
              <a:t>2010</a:t>
            </a:r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/>
              <a:t>Good bandwidth</a:t>
            </a:r>
            <a:br>
              <a:rPr lang="en-AU" dirty="0" smtClean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/>
              <a:t>IE8.</a:t>
            </a:r>
          </a:p>
          <a:p>
            <a:r>
              <a:rPr lang="en-AU" dirty="0" smtClean="0"/>
              <a:t>Many touched based smart phones</a:t>
            </a:r>
          </a:p>
          <a:p>
            <a:endParaRPr lang="en-AU" dirty="0" smtClean="0"/>
          </a:p>
          <a:p>
            <a:r>
              <a:rPr lang="en-AU" dirty="0" err="1" smtClean="0"/>
              <a:t>jQuery</a:t>
            </a:r>
            <a:r>
              <a:rPr lang="en-AU" dirty="0" smtClean="0"/>
              <a:t> used 41% top 10,000 websites.</a:t>
            </a:r>
            <a:endParaRPr lang="en-AU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8822678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67544" y="764704"/>
            <a:ext cx="5688632" cy="591666"/>
          </a:xfrm>
        </p:spPr>
        <p:txBody>
          <a:bodyPr/>
          <a:lstStyle/>
          <a:p>
            <a:r>
              <a:rPr lang="en-AU" dirty="0" smtClean="0"/>
              <a:t>Advanced Search</a:t>
            </a:r>
            <a:endParaRPr lang="en-AU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15" t="30580" r="57287" b="30580"/>
          <a:stretch/>
        </p:blipFill>
        <p:spPr>
          <a:xfrm>
            <a:off x="7501650" y="1050123"/>
            <a:ext cx="1642350" cy="506329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7046" y="2061971"/>
            <a:ext cx="8649908" cy="27340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879692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AU" dirty="0" smtClean="0"/>
              <a:t>Benefits</a:t>
            </a:r>
            <a:endParaRPr lang="en-AU" dirty="0"/>
          </a:p>
        </p:txBody>
      </p:sp>
      <p:sp>
        <p:nvSpPr>
          <p:cNvPr id="6" name="Rectangle 5"/>
          <p:cNvSpPr/>
          <p:nvPr/>
        </p:nvSpPr>
        <p:spPr>
          <a:xfrm>
            <a:off x="539552" y="1556792"/>
            <a:ext cx="7992888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AU" sz="3200" dirty="0"/>
              <a:t>Consistent interface </a:t>
            </a:r>
            <a:r>
              <a:rPr lang="en-AU" sz="3200" dirty="0" smtClean="0"/>
              <a:t>independent </a:t>
            </a:r>
            <a:r>
              <a:rPr lang="en-AU" sz="3200" dirty="0"/>
              <a:t>of device</a:t>
            </a:r>
          </a:p>
          <a:p>
            <a:pPr marL="285750" indent="-285750">
              <a:buFont typeface="Arial" pitchFamily="34" charset="0"/>
              <a:buChar char="•"/>
            </a:pPr>
            <a:endParaRPr lang="en-AU" sz="3200" dirty="0"/>
          </a:p>
          <a:p>
            <a:pPr marL="285750" indent="-285750">
              <a:buFont typeface="Arial" pitchFamily="34" charset="0"/>
              <a:buChar char="•"/>
            </a:pPr>
            <a:r>
              <a:rPr lang="en-AU" sz="3200" dirty="0"/>
              <a:t>Anything that can ‘talk’ http can add or retrieve data from your system: PC Browsers, iPhone, Excel </a:t>
            </a:r>
            <a:r>
              <a:rPr lang="en-AU" sz="3200" dirty="0" err="1"/>
              <a:t>spreadsheets</a:t>
            </a:r>
            <a:r>
              <a:rPr lang="en-AU" sz="3200" dirty="0"/>
              <a:t>, LG Fridges </a:t>
            </a:r>
            <a:r>
              <a:rPr lang="en-AU" sz="3200" dirty="0" err="1"/>
              <a:t>etc</a:t>
            </a:r>
            <a:endParaRPr lang="en-AU" sz="3200" dirty="0"/>
          </a:p>
          <a:p>
            <a:pPr marL="285750" indent="-285750">
              <a:buFont typeface="Arial" pitchFamily="34" charset="0"/>
              <a:buChar char="•"/>
            </a:pPr>
            <a:endParaRPr lang="en-AU" sz="3200" dirty="0"/>
          </a:p>
          <a:p>
            <a:pPr marL="285750" indent="-285750">
              <a:buFont typeface="Arial" pitchFamily="34" charset="0"/>
              <a:buChar char="•"/>
            </a:pPr>
            <a:r>
              <a:rPr lang="en-AU" sz="3200" dirty="0"/>
              <a:t>Can be integrated/mashed into other </a:t>
            </a:r>
            <a:r>
              <a:rPr lang="en-AU" sz="3200" dirty="0" smtClean="0"/>
              <a:t>applications </a:t>
            </a:r>
            <a:endParaRPr lang="en-AU" sz="3200" dirty="0"/>
          </a:p>
        </p:txBody>
      </p:sp>
    </p:spTree>
    <p:extLst>
      <p:ext uri="{BB962C8B-B14F-4D97-AF65-F5344CB8AC3E}">
        <p14:creationId xmlns:p14="http://schemas.microsoft.com/office/powerpoint/2010/main" val="853248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67544" y="764704"/>
            <a:ext cx="7272808" cy="591666"/>
          </a:xfrm>
        </p:spPr>
        <p:txBody>
          <a:bodyPr/>
          <a:lstStyle/>
          <a:p>
            <a:r>
              <a:rPr lang="en-AU" dirty="0" smtClean="0"/>
              <a:t>Example Communication</a:t>
            </a:r>
            <a:endParaRPr lang="en-AU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1538861"/>
            <a:ext cx="5688307" cy="44889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10" r="42552" b="39543"/>
          <a:stretch/>
        </p:blipFill>
        <p:spPr>
          <a:xfrm>
            <a:off x="6923314" y="1412776"/>
            <a:ext cx="2220686" cy="33956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Oval 6"/>
          <p:cNvSpPr/>
          <p:nvPr/>
        </p:nvSpPr>
        <p:spPr>
          <a:xfrm>
            <a:off x="8033657" y="3356992"/>
            <a:ext cx="282759" cy="288032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6012160" y="3645024"/>
            <a:ext cx="2021497" cy="1008112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935565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1499716"/>
            <a:ext cx="8208912" cy="1209204"/>
          </a:xfrm>
        </p:spPr>
        <p:txBody>
          <a:bodyPr/>
          <a:lstStyle/>
          <a:p>
            <a:r>
              <a:rPr lang="en-AU" dirty="0" smtClean="0"/>
              <a:t>So what does all that mean?</a:t>
            </a:r>
            <a:br>
              <a:rPr lang="en-AU" dirty="0" smtClean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/>
              <a:t>We’ve seen how it can be used to build a </a:t>
            </a:r>
            <a:r>
              <a:rPr lang="en-AU" dirty="0" err="1" smtClean="0"/>
              <a:t>jQuery</a:t>
            </a:r>
            <a:r>
              <a:rPr lang="en-AU" dirty="0" smtClean="0"/>
              <a:t> web </a:t>
            </a:r>
            <a:r>
              <a:rPr lang="en-AU" dirty="0" smtClean="0"/>
              <a:t>application,</a:t>
            </a:r>
            <a:r>
              <a:rPr lang="en-AU" dirty="0"/>
              <a:t> </a:t>
            </a:r>
            <a:r>
              <a:rPr lang="en-AU" dirty="0" smtClean="0"/>
              <a:t>now </a:t>
            </a:r>
            <a:r>
              <a:rPr lang="en-AU" dirty="0"/>
              <a:t>l</a:t>
            </a:r>
            <a:r>
              <a:rPr lang="en-AU" dirty="0" smtClean="0"/>
              <a:t>ets </a:t>
            </a:r>
            <a:r>
              <a:rPr lang="en-AU" dirty="0" smtClean="0"/>
              <a:t>look at some demonstrations: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AU" dirty="0" smtClean="0"/>
              <a:t>Making to real</a:t>
            </a:r>
            <a:endParaRPr lang="en-AU" dirty="0"/>
          </a:p>
        </p:txBody>
      </p:sp>
      <p:sp>
        <p:nvSpPr>
          <p:cNvPr id="4" name="TextBox 3"/>
          <p:cNvSpPr txBox="1"/>
          <p:nvPr/>
        </p:nvSpPr>
        <p:spPr>
          <a:xfrm>
            <a:off x="683568" y="3212976"/>
            <a:ext cx="589379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AU" sz="2400" dirty="0"/>
              <a:t>I</a:t>
            </a:r>
            <a:r>
              <a:rPr lang="en-AU" sz="2400" dirty="0" smtClean="0"/>
              <a:t>ntegration </a:t>
            </a:r>
            <a:r>
              <a:rPr lang="en-AU" sz="2400" dirty="0" smtClean="0"/>
              <a:t>into Excel using Developer Tools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AU" sz="2400" dirty="0" smtClean="0"/>
              <a:t>Console application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AU" sz="2400" dirty="0" smtClean="0"/>
              <a:t>Windows application – file </a:t>
            </a:r>
            <a:r>
              <a:rPr lang="en-AU" sz="2400" dirty="0" err="1" smtClean="0"/>
              <a:t>uploader</a:t>
            </a:r>
            <a:endParaRPr lang="en-AU" sz="2400" dirty="0"/>
          </a:p>
        </p:txBody>
      </p:sp>
    </p:spTree>
    <p:extLst>
      <p:ext uri="{BB962C8B-B14F-4D97-AF65-F5344CB8AC3E}">
        <p14:creationId xmlns:p14="http://schemas.microsoft.com/office/powerpoint/2010/main" val="3632643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AU" dirty="0" smtClean="0"/>
              <a:t>Excel example</a:t>
            </a:r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57" y="1556792"/>
            <a:ext cx="4363367" cy="36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525229"/>
            <a:ext cx="3805948" cy="36278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0546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39552" y="836712"/>
            <a:ext cx="5472608" cy="591666"/>
          </a:xfrm>
        </p:spPr>
        <p:txBody>
          <a:bodyPr/>
          <a:lstStyle/>
          <a:p>
            <a:r>
              <a:rPr lang="en-AU" dirty="0" smtClean="0"/>
              <a:t>Console &amp; </a:t>
            </a:r>
          </a:p>
          <a:p>
            <a:r>
              <a:rPr lang="en-AU" dirty="0" smtClean="0"/>
              <a:t>Automation</a:t>
            </a:r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492896"/>
            <a:ext cx="5667877" cy="33518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6489" b="50000"/>
          <a:stretch/>
        </p:blipFill>
        <p:spPr>
          <a:xfrm>
            <a:off x="4499992" y="4365104"/>
            <a:ext cx="4114164" cy="16528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2682" y="1124744"/>
            <a:ext cx="4311551" cy="25267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89315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39552" y="836712"/>
            <a:ext cx="8136904" cy="591666"/>
          </a:xfrm>
        </p:spPr>
        <p:txBody>
          <a:bodyPr/>
          <a:lstStyle/>
          <a:p>
            <a:r>
              <a:rPr lang="en-AU" dirty="0" smtClean="0"/>
              <a:t>Windows &amp; File Attachment Loader Example</a:t>
            </a:r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652338"/>
            <a:ext cx="3166800" cy="19206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1948840"/>
            <a:ext cx="5452420" cy="41330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88331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1499716"/>
            <a:ext cx="4464496" cy="4521572"/>
          </a:xfrm>
        </p:spPr>
        <p:txBody>
          <a:bodyPr/>
          <a:lstStyle/>
          <a:p>
            <a:r>
              <a:rPr lang="en-AU" dirty="0" smtClean="0"/>
              <a:t>Gather information from the real world and then use that to </a:t>
            </a:r>
            <a:r>
              <a:rPr lang="en-AU" dirty="0" err="1" smtClean="0"/>
              <a:t>audgent</a:t>
            </a:r>
            <a:r>
              <a:rPr lang="en-AU" dirty="0" smtClean="0"/>
              <a:t> business processes.</a:t>
            </a: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39552" y="836712"/>
            <a:ext cx="5472608" cy="591666"/>
          </a:xfrm>
        </p:spPr>
        <p:txBody>
          <a:bodyPr/>
          <a:lstStyle/>
          <a:p>
            <a:r>
              <a:rPr lang="en-AU" dirty="0" smtClean="0"/>
              <a:t>Robotics &amp; Telemetry</a:t>
            </a:r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268760"/>
            <a:ext cx="2579635" cy="258779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2708920"/>
            <a:ext cx="3672408" cy="31434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50047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39552" y="836712"/>
            <a:ext cx="7056784" cy="591666"/>
          </a:xfrm>
        </p:spPr>
        <p:txBody>
          <a:bodyPr/>
          <a:lstStyle/>
          <a:p>
            <a:r>
              <a:rPr lang="en-AU" dirty="0" smtClean="0"/>
              <a:t>Windows Gadgets / Sidebar</a:t>
            </a:r>
            <a:endParaRPr lang="en-AU" dirty="0"/>
          </a:p>
        </p:txBody>
      </p:sp>
      <p:sp>
        <p:nvSpPr>
          <p:cNvPr id="5" name="TextBox 4"/>
          <p:cNvSpPr txBox="1"/>
          <p:nvPr/>
        </p:nvSpPr>
        <p:spPr>
          <a:xfrm>
            <a:off x="683568" y="1772816"/>
            <a:ext cx="705678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AU" sz="3600" dirty="0" smtClean="0"/>
              <a:t>Always on / auto logon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AU" sz="3600" dirty="0" smtClean="0"/>
              <a:t>Alerts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en-AU" sz="3600" dirty="0" smtClean="0"/>
              <a:t>Mini Website</a:t>
            </a:r>
            <a:endParaRPr lang="en-AU" sz="36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1484784"/>
            <a:ext cx="2000529" cy="33246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922164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539552" y="836712"/>
            <a:ext cx="7056784" cy="591666"/>
          </a:xfrm>
        </p:spPr>
        <p:txBody>
          <a:bodyPr/>
          <a:lstStyle/>
          <a:p>
            <a:r>
              <a:rPr lang="en-AU" dirty="0" smtClean="0"/>
              <a:t>iPhone / </a:t>
            </a:r>
            <a:r>
              <a:rPr lang="en-AU" dirty="0" err="1" smtClean="0"/>
              <a:t>iPad</a:t>
            </a:r>
            <a:endParaRPr lang="en-AU" dirty="0"/>
          </a:p>
        </p:txBody>
      </p:sp>
      <p:sp>
        <p:nvSpPr>
          <p:cNvPr id="5" name="TextBox 4"/>
          <p:cNvSpPr txBox="1"/>
          <p:nvPr/>
        </p:nvSpPr>
        <p:spPr>
          <a:xfrm>
            <a:off x="683568" y="1772816"/>
            <a:ext cx="52565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en-AU" sz="3600" dirty="0" smtClean="0"/>
              <a:t>Gesture based interface</a:t>
            </a:r>
            <a:endParaRPr lang="en-AU" sz="36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72200" y="1412776"/>
            <a:ext cx="2047134" cy="307070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230" y="2528540"/>
            <a:ext cx="2606582" cy="39098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140654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3688" y="836712"/>
            <a:ext cx="5472608" cy="54726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202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02" t="30687" r="29528" b="30472"/>
          <a:stretch/>
        </p:blipFill>
        <p:spPr>
          <a:xfrm>
            <a:off x="2051720" y="1052736"/>
            <a:ext cx="5184576" cy="506329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513618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68312" y="710642"/>
            <a:ext cx="2952750" cy="591666"/>
          </a:xfrm>
        </p:spPr>
        <p:txBody>
          <a:bodyPr/>
          <a:lstStyle/>
          <a:p>
            <a:r>
              <a:rPr lang="en-AU" dirty="0" smtClean="0"/>
              <a:t>History</a:t>
            </a:r>
            <a:endParaRPr lang="en-AU" dirty="0"/>
          </a:p>
        </p:txBody>
      </p:sp>
      <p:sp>
        <p:nvSpPr>
          <p:cNvPr id="6" name="Text Box 1033"/>
          <p:cNvSpPr txBox="1">
            <a:spLocks noChangeArrowheads="1"/>
          </p:cNvSpPr>
          <p:nvPr/>
        </p:nvSpPr>
        <p:spPr bwMode="auto">
          <a:xfrm>
            <a:off x="1363662" y="5386832"/>
            <a:ext cx="5486400" cy="609600"/>
          </a:xfrm>
          <a:prstGeom prst="rect">
            <a:avLst/>
          </a:prstGeom>
          <a:solidFill>
            <a:srgbClr val="F8F8F8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AU" sz="1400" b="1">
                <a:latin typeface="Verdana" pitchFamily="34" charset="0"/>
              </a:rPr>
              <a:t>Physical Infrastructure (Servers)</a:t>
            </a:r>
          </a:p>
        </p:txBody>
      </p:sp>
      <p:sp>
        <p:nvSpPr>
          <p:cNvPr id="7" name="Text Box 1034"/>
          <p:cNvSpPr txBox="1">
            <a:spLocks noChangeArrowheads="1"/>
          </p:cNvSpPr>
          <p:nvPr/>
        </p:nvSpPr>
        <p:spPr bwMode="auto">
          <a:xfrm>
            <a:off x="1363662" y="4624832"/>
            <a:ext cx="5486400" cy="609600"/>
          </a:xfrm>
          <a:prstGeom prst="rect">
            <a:avLst/>
          </a:prstGeom>
          <a:solidFill>
            <a:srgbClr val="F8F8F8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AU" sz="1400" b="1">
                <a:latin typeface="Verdana" pitchFamily="34" charset="0"/>
              </a:rPr>
              <a:t>Platform (mydigitalspace)</a:t>
            </a:r>
          </a:p>
          <a:p>
            <a:r>
              <a:rPr lang="en-AU" sz="1200">
                <a:latin typeface="Verdana" pitchFamily="34" charset="0"/>
              </a:rPr>
              <a:t>Highly focused on dealing with the physical infrastructure below it.</a:t>
            </a:r>
          </a:p>
        </p:txBody>
      </p:sp>
      <p:sp>
        <p:nvSpPr>
          <p:cNvPr id="8" name="Text Box 1035"/>
          <p:cNvSpPr txBox="1">
            <a:spLocks noChangeArrowheads="1"/>
          </p:cNvSpPr>
          <p:nvPr/>
        </p:nvSpPr>
        <p:spPr bwMode="auto">
          <a:xfrm>
            <a:off x="1363662" y="3558032"/>
            <a:ext cx="3352800" cy="914400"/>
          </a:xfrm>
          <a:prstGeom prst="rect">
            <a:avLst/>
          </a:prstGeom>
          <a:solidFill>
            <a:srgbClr val="F8F8F8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AU" sz="1400" b="1" dirty="0">
                <a:latin typeface="Verdana" pitchFamily="34" charset="0"/>
              </a:rPr>
              <a:t>Interface [1]</a:t>
            </a:r>
          </a:p>
          <a:p>
            <a:r>
              <a:rPr lang="en-AU" sz="1600" b="1" dirty="0" smtClean="0">
                <a:solidFill>
                  <a:srgbClr val="FF0000"/>
                </a:solidFill>
                <a:latin typeface="Verdana" pitchFamily="34" charset="0"/>
              </a:rPr>
              <a:t>Past. </a:t>
            </a:r>
            <a:r>
              <a:rPr lang="en-AU" sz="1200" dirty="0" smtClean="0">
                <a:latin typeface="Verdana" pitchFamily="34" charset="0"/>
              </a:rPr>
              <a:t>Driven </a:t>
            </a:r>
            <a:r>
              <a:rPr lang="en-AU" sz="1200" dirty="0">
                <a:latin typeface="Verdana" pitchFamily="34" charset="0"/>
              </a:rPr>
              <a:t>by platform which is more interested in what is below it rather than what is above it.</a:t>
            </a:r>
          </a:p>
        </p:txBody>
      </p:sp>
      <p:pic>
        <p:nvPicPr>
          <p:cNvPr id="9" name="Picture 1036" descr="C:\ibCom\Design\Human Interface\head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1062" y="967232"/>
            <a:ext cx="930275" cy="949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 Box 1037"/>
          <p:cNvSpPr txBox="1">
            <a:spLocks noChangeArrowheads="1"/>
          </p:cNvSpPr>
          <p:nvPr/>
        </p:nvSpPr>
        <p:spPr bwMode="auto">
          <a:xfrm>
            <a:off x="7162800" y="5562600"/>
            <a:ext cx="1381125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AU" sz="1600">
                <a:latin typeface="Verdana" pitchFamily="34" charset="0"/>
              </a:rPr>
              <a:t>Web Server</a:t>
            </a:r>
          </a:p>
        </p:txBody>
      </p:sp>
      <p:sp>
        <p:nvSpPr>
          <p:cNvPr id="11" name="Text Box 1041"/>
          <p:cNvSpPr txBox="1">
            <a:spLocks noChangeArrowheads="1"/>
          </p:cNvSpPr>
          <p:nvPr/>
        </p:nvSpPr>
        <p:spPr bwMode="auto">
          <a:xfrm>
            <a:off x="3878262" y="2262632"/>
            <a:ext cx="3048000" cy="990600"/>
          </a:xfrm>
          <a:prstGeom prst="rect">
            <a:avLst/>
          </a:prstGeom>
          <a:solidFill>
            <a:srgbClr val="F8F8F8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r>
              <a:rPr lang="en-AU" sz="1400" b="1" dirty="0">
                <a:latin typeface="Verdana" pitchFamily="34" charset="0"/>
              </a:rPr>
              <a:t>Interface [2]</a:t>
            </a:r>
          </a:p>
          <a:p>
            <a:r>
              <a:rPr lang="en-AU" sz="1600" b="1" dirty="0" smtClean="0">
                <a:solidFill>
                  <a:srgbClr val="92D050"/>
                </a:solidFill>
                <a:latin typeface="Verdana" pitchFamily="34" charset="0"/>
              </a:rPr>
              <a:t>Now. </a:t>
            </a:r>
            <a:r>
              <a:rPr lang="en-AU" sz="1200" dirty="0" smtClean="0">
                <a:latin typeface="Verdana" pitchFamily="34" charset="0"/>
              </a:rPr>
              <a:t>Driven </a:t>
            </a:r>
            <a:r>
              <a:rPr lang="en-AU" sz="1200" dirty="0">
                <a:latin typeface="Verdana" pitchFamily="34" charset="0"/>
              </a:rPr>
              <a:t>by web device and designers that are more interested in what happens above it.</a:t>
            </a:r>
          </a:p>
        </p:txBody>
      </p:sp>
      <p:pic>
        <p:nvPicPr>
          <p:cNvPr id="12" name="Picture 1043" descr="C:\myworkspace\Help\Images\help_013_server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0462" y="5463032"/>
            <a:ext cx="457200" cy="446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Line 1044"/>
          <p:cNvSpPr>
            <a:spLocks noChangeShapeType="1"/>
          </p:cNvSpPr>
          <p:nvPr/>
        </p:nvSpPr>
        <p:spPr bwMode="auto">
          <a:xfrm flipH="1">
            <a:off x="2354262" y="1500632"/>
            <a:ext cx="990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AU"/>
          </a:p>
        </p:txBody>
      </p:sp>
      <p:sp>
        <p:nvSpPr>
          <p:cNvPr id="14" name="Line 1045"/>
          <p:cNvSpPr>
            <a:spLocks noChangeShapeType="1"/>
          </p:cNvSpPr>
          <p:nvPr/>
        </p:nvSpPr>
        <p:spPr bwMode="auto">
          <a:xfrm>
            <a:off x="2354262" y="1500632"/>
            <a:ext cx="0" cy="2057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AU"/>
          </a:p>
        </p:txBody>
      </p:sp>
      <p:sp>
        <p:nvSpPr>
          <p:cNvPr id="15" name="Line 1046"/>
          <p:cNvSpPr>
            <a:spLocks noChangeShapeType="1"/>
          </p:cNvSpPr>
          <p:nvPr/>
        </p:nvSpPr>
        <p:spPr bwMode="auto">
          <a:xfrm>
            <a:off x="4487862" y="1500632"/>
            <a:ext cx="533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AU"/>
          </a:p>
        </p:txBody>
      </p:sp>
      <p:sp>
        <p:nvSpPr>
          <p:cNvPr id="16" name="Line 1047"/>
          <p:cNvSpPr>
            <a:spLocks noChangeShapeType="1"/>
          </p:cNvSpPr>
          <p:nvPr/>
        </p:nvSpPr>
        <p:spPr bwMode="auto">
          <a:xfrm>
            <a:off x="5021262" y="1500632"/>
            <a:ext cx="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AU"/>
          </a:p>
        </p:txBody>
      </p:sp>
      <p:sp>
        <p:nvSpPr>
          <p:cNvPr id="17" name="Text Box 1039"/>
          <p:cNvSpPr txBox="1">
            <a:spLocks noChangeArrowheads="1"/>
          </p:cNvSpPr>
          <p:nvPr/>
        </p:nvSpPr>
        <p:spPr bwMode="auto">
          <a:xfrm>
            <a:off x="6400800" y="838200"/>
            <a:ext cx="23622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AU" sz="1600">
                <a:latin typeface="Verdana" pitchFamily="34" charset="0"/>
              </a:rPr>
              <a:t>Web Device (Client)</a:t>
            </a:r>
          </a:p>
        </p:txBody>
      </p:sp>
      <p:sp>
        <p:nvSpPr>
          <p:cNvPr id="18" name="Line 1040"/>
          <p:cNvSpPr>
            <a:spLocks noChangeShapeType="1"/>
          </p:cNvSpPr>
          <p:nvPr/>
        </p:nvSpPr>
        <p:spPr bwMode="auto">
          <a:xfrm>
            <a:off x="533400" y="3352800"/>
            <a:ext cx="8305800" cy="0"/>
          </a:xfrm>
          <a:prstGeom prst="line">
            <a:avLst/>
          </a:prstGeom>
          <a:noFill/>
          <a:ln w="9525">
            <a:solidFill>
              <a:schemeClr val="folHlink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AU"/>
          </a:p>
        </p:txBody>
      </p:sp>
      <p:cxnSp>
        <p:nvCxnSpPr>
          <p:cNvPr id="4" name="Straight Connector 3"/>
          <p:cNvCxnSpPr/>
          <p:nvPr/>
        </p:nvCxnSpPr>
        <p:spPr>
          <a:xfrm>
            <a:off x="6012160" y="3253232"/>
            <a:ext cx="0" cy="1219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>
            <a:off x="2849562" y="4472432"/>
            <a:ext cx="0" cy="152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>
            <a:off x="3886199" y="5234432"/>
            <a:ext cx="0" cy="1524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98848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1484784"/>
            <a:ext cx="8064896" cy="849164"/>
          </a:xfrm>
        </p:spPr>
        <p:txBody>
          <a:bodyPr/>
          <a:lstStyle/>
          <a:p>
            <a:r>
              <a:rPr lang="en-AU" sz="2400" b="1" dirty="0"/>
              <a:t>We have an Excel </a:t>
            </a:r>
            <a:r>
              <a:rPr lang="en-AU" sz="2400" b="1" dirty="0" err="1"/>
              <a:t>spreadsheet</a:t>
            </a:r>
            <a:r>
              <a:rPr lang="en-AU" sz="2400" b="1" dirty="0"/>
              <a:t> that we use to record orders.  How do we get them into the system?</a:t>
            </a:r>
            <a:br>
              <a:rPr lang="en-AU" sz="2400" b="1" dirty="0"/>
            </a:br>
            <a:endParaRPr lang="en-AU" sz="2400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AU" dirty="0" smtClean="0"/>
              <a:t>Case Study 1</a:t>
            </a:r>
            <a:endParaRPr lang="en-AU" dirty="0"/>
          </a:p>
        </p:txBody>
      </p:sp>
      <p:sp>
        <p:nvSpPr>
          <p:cNvPr id="4" name="TextBox 3"/>
          <p:cNvSpPr txBox="1"/>
          <p:nvPr/>
        </p:nvSpPr>
        <p:spPr>
          <a:xfrm>
            <a:off x="781031" y="2841902"/>
            <a:ext cx="1440160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AU" b="1" dirty="0" smtClean="0"/>
              <a:t>Past</a:t>
            </a:r>
            <a:endParaRPr lang="en-AU" b="1" dirty="0"/>
          </a:p>
        </p:txBody>
      </p:sp>
      <p:sp>
        <p:nvSpPr>
          <p:cNvPr id="5" name="Rectangle 4"/>
          <p:cNvSpPr/>
          <p:nvPr/>
        </p:nvSpPr>
        <p:spPr>
          <a:xfrm>
            <a:off x="2764336" y="2723728"/>
            <a:ext cx="521524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400" dirty="0"/>
              <a:t>Export to </a:t>
            </a:r>
            <a:r>
              <a:rPr lang="en-AU" sz="2400" dirty="0" err="1"/>
              <a:t>csv</a:t>
            </a:r>
            <a:r>
              <a:rPr lang="en-AU" sz="2400" dirty="0"/>
              <a:t>, upload to </a:t>
            </a:r>
            <a:r>
              <a:rPr lang="en-AU" sz="2400" dirty="0" err="1"/>
              <a:t>ibCom</a:t>
            </a:r>
            <a:r>
              <a:rPr lang="en-AU" sz="2400" dirty="0"/>
              <a:t>, have </a:t>
            </a:r>
            <a:r>
              <a:rPr lang="en-AU" sz="2400" dirty="0" err="1"/>
              <a:t>ibCom</a:t>
            </a:r>
            <a:r>
              <a:rPr lang="en-AU" sz="2400" dirty="0"/>
              <a:t> write a custom import program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57297" y="4077072"/>
            <a:ext cx="1440687" cy="369331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AU" b="1" dirty="0" smtClean="0"/>
              <a:t>Now</a:t>
            </a:r>
            <a:endParaRPr lang="en-AU" b="1" dirty="0"/>
          </a:p>
        </p:txBody>
      </p:sp>
      <p:sp>
        <p:nvSpPr>
          <p:cNvPr id="7" name="Rectangle 6"/>
          <p:cNvSpPr/>
          <p:nvPr/>
        </p:nvSpPr>
        <p:spPr>
          <a:xfrm>
            <a:off x="2764336" y="4072447"/>
            <a:ext cx="49760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400" dirty="0"/>
              <a:t>Excel can call </a:t>
            </a:r>
            <a:r>
              <a:rPr lang="en-AU" sz="2400" dirty="0" err="1"/>
              <a:t>onDemand</a:t>
            </a:r>
            <a:r>
              <a:rPr lang="en-AU" sz="2400" dirty="0"/>
              <a:t> methods to create orders / contacts etc.  Has immediate feedback</a:t>
            </a:r>
          </a:p>
        </p:txBody>
      </p:sp>
    </p:spTree>
    <p:extLst>
      <p:ext uri="{BB962C8B-B14F-4D97-AF65-F5344CB8AC3E}">
        <p14:creationId xmlns:p14="http://schemas.microsoft.com/office/powerpoint/2010/main" val="1362422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1484784"/>
            <a:ext cx="8064896" cy="849164"/>
          </a:xfrm>
        </p:spPr>
        <p:txBody>
          <a:bodyPr/>
          <a:lstStyle/>
          <a:p>
            <a:r>
              <a:rPr lang="en-AU" sz="2400" b="1" dirty="0"/>
              <a:t>When a customer says “Yes” to “Do you have a partner?”, they also need to enter the partner’s name and </a:t>
            </a:r>
            <a:r>
              <a:rPr lang="en-AU" sz="2400" b="1" dirty="0" smtClean="0"/>
              <a:t>dob?</a:t>
            </a:r>
            <a:endParaRPr lang="en-AU" sz="2400" b="1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AU" dirty="0" smtClean="0"/>
              <a:t>Case Study 2</a:t>
            </a:r>
            <a:endParaRPr lang="en-AU" dirty="0"/>
          </a:p>
        </p:txBody>
      </p:sp>
      <p:sp>
        <p:nvSpPr>
          <p:cNvPr id="4" name="TextBox 3"/>
          <p:cNvSpPr txBox="1"/>
          <p:nvPr/>
        </p:nvSpPr>
        <p:spPr>
          <a:xfrm>
            <a:off x="781031" y="2841902"/>
            <a:ext cx="1440160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AU" b="1" dirty="0" smtClean="0"/>
              <a:t>Past</a:t>
            </a:r>
            <a:endParaRPr lang="en-AU" b="1" dirty="0"/>
          </a:p>
        </p:txBody>
      </p:sp>
      <p:sp>
        <p:nvSpPr>
          <p:cNvPr id="5" name="Rectangle 4"/>
          <p:cNvSpPr/>
          <p:nvPr/>
        </p:nvSpPr>
        <p:spPr>
          <a:xfrm>
            <a:off x="2764336" y="2723728"/>
            <a:ext cx="52152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400" dirty="0"/>
              <a:t>All questions have to appear on the form.  Use text to indicate the can ignore / have to enter some fields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57297" y="4077072"/>
            <a:ext cx="1440687" cy="369331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AU" b="1" dirty="0" smtClean="0"/>
              <a:t>Now</a:t>
            </a:r>
            <a:endParaRPr lang="en-AU" b="1" dirty="0"/>
          </a:p>
        </p:txBody>
      </p:sp>
      <p:sp>
        <p:nvSpPr>
          <p:cNvPr id="7" name="Rectangle 6"/>
          <p:cNvSpPr/>
          <p:nvPr/>
        </p:nvSpPr>
        <p:spPr>
          <a:xfrm>
            <a:off x="2764336" y="4072447"/>
            <a:ext cx="49760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400" dirty="0"/>
              <a:t>Simplest can still hide and show questions.  However, many more choices, </a:t>
            </a:r>
            <a:r>
              <a:rPr lang="en-AU" sz="2400" dirty="0" err="1"/>
              <a:t>eg</a:t>
            </a:r>
            <a:r>
              <a:rPr lang="en-AU" sz="2400" dirty="0"/>
              <a:t>. Call server to find out additional fields required</a:t>
            </a:r>
          </a:p>
        </p:txBody>
      </p:sp>
    </p:spTree>
    <p:extLst>
      <p:ext uri="{BB962C8B-B14F-4D97-AF65-F5344CB8AC3E}">
        <p14:creationId xmlns:p14="http://schemas.microsoft.com/office/powerpoint/2010/main" val="252279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1484784"/>
            <a:ext cx="8064896" cy="849164"/>
          </a:xfrm>
        </p:spPr>
        <p:txBody>
          <a:bodyPr/>
          <a:lstStyle/>
          <a:p>
            <a:r>
              <a:rPr lang="en-AU" sz="2400" b="1" dirty="0"/>
              <a:t>We have mobile salespeople.  How can they see contacts / enter orders?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AU" dirty="0" smtClean="0"/>
              <a:t>Case Study 3</a:t>
            </a:r>
            <a:endParaRPr lang="en-AU" dirty="0"/>
          </a:p>
        </p:txBody>
      </p:sp>
      <p:sp>
        <p:nvSpPr>
          <p:cNvPr id="4" name="TextBox 3"/>
          <p:cNvSpPr txBox="1"/>
          <p:nvPr/>
        </p:nvSpPr>
        <p:spPr>
          <a:xfrm>
            <a:off x="781031" y="2841902"/>
            <a:ext cx="1440160" cy="369332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AU" b="1" dirty="0" smtClean="0"/>
              <a:t>Past</a:t>
            </a:r>
            <a:endParaRPr lang="en-AU" b="1" dirty="0"/>
          </a:p>
        </p:txBody>
      </p:sp>
      <p:sp>
        <p:nvSpPr>
          <p:cNvPr id="5" name="Rectangle 4"/>
          <p:cNvSpPr/>
          <p:nvPr/>
        </p:nvSpPr>
        <p:spPr>
          <a:xfrm>
            <a:off x="2764336" y="2723728"/>
            <a:ext cx="521524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400" dirty="0"/>
              <a:t>Have to have laptop.  Have to have internet connection.  Use regular software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57297" y="4077072"/>
            <a:ext cx="1440687" cy="369331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en-AU" b="1" dirty="0" smtClean="0"/>
              <a:t>Now</a:t>
            </a:r>
            <a:endParaRPr lang="en-AU" b="1" dirty="0"/>
          </a:p>
        </p:txBody>
      </p:sp>
      <p:sp>
        <p:nvSpPr>
          <p:cNvPr id="7" name="Rectangle 6"/>
          <p:cNvSpPr/>
          <p:nvPr/>
        </p:nvSpPr>
        <p:spPr>
          <a:xfrm>
            <a:off x="2764336" y="4072447"/>
            <a:ext cx="4976016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400" dirty="0"/>
              <a:t>Use iPhone / Android applications.  Can ask specialists to develop application, using </a:t>
            </a:r>
            <a:r>
              <a:rPr lang="en-AU" sz="2400" dirty="0" err="1"/>
              <a:t>onDemand</a:t>
            </a:r>
            <a:r>
              <a:rPr lang="en-AU" sz="2400" dirty="0"/>
              <a:t> specifications</a:t>
            </a:r>
          </a:p>
        </p:txBody>
      </p:sp>
    </p:spTree>
    <p:extLst>
      <p:ext uri="{BB962C8B-B14F-4D97-AF65-F5344CB8AC3E}">
        <p14:creationId xmlns:p14="http://schemas.microsoft.com/office/powerpoint/2010/main" val="1292153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9552" y="1499716"/>
            <a:ext cx="4896544" cy="4521572"/>
          </a:xfrm>
        </p:spPr>
        <p:txBody>
          <a:bodyPr/>
          <a:lstStyle/>
          <a:p>
            <a:r>
              <a:rPr lang="en-AU" dirty="0" smtClean="0"/>
              <a:t>An endpoint is set of functions (methods) that can be accessed to get, add or update information.</a:t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err="1" smtClean="0"/>
              <a:t>eg</a:t>
            </a:r>
            <a:r>
              <a:rPr lang="en-AU" dirty="0" smtClean="0"/>
              <a:t> the PROJECT endpoint allows you to manage project and task information.</a:t>
            </a:r>
            <a:br>
              <a:rPr lang="en-AU" dirty="0" smtClean="0"/>
            </a:br>
            <a:r>
              <a:rPr lang="en-AU" dirty="0" smtClean="0"/>
              <a:t/>
            </a:r>
            <a:br>
              <a:rPr lang="en-AU" dirty="0" smtClean="0"/>
            </a:br>
            <a:r>
              <a:rPr lang="en-AU" dirty="0" smtClean="0"/>
              <a:t>&amp;method=PROJECT_SEARCH</a:t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>CORE, REGISTER, CONTACTS, ACTIONS,…</a:t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r>
              <a:rPr lang="en-AU" dirty="0" smtClean="0"/>
              <a:t>The application interface uses these endpoints as the foundation to build the application on.</a:t>
            </a:r>
            <a:br>
              <a:rPr lang="en-AU" dirty="0" smtClean="0"/>
            </a:br>
            <a:r>
              <a:rPr lang="en-AU" dirty="0"/>
              <a:t/>
            </a:r>
            <a:br>
              <a:rPr lang="en-AU" dirty="0"/>
            </a:br>
            <a:endParaRPr lang="en-AU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AU" dirty="0" smtClean="0"/>
              <a:t>Endpoints</a:t>
            </a:r>
            <a:endParaRPr lang="en-AU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15" t="30580" r="46966" b="30580"/>
          <a:stretch/>
        </p:blipFill>
        <p:spPr>
          <a:xfrm>
            <a:off x="6156176" y="1052736"/>
            <a:ext cx="2987824" cy="506329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  <p:sp>
        <p:nvSpPr>
          <p:cNvPr id="6" name="Right Arrow 5"/>
          <p:cNvSpPr/>
          <p:nvPr/>
        </p:nvSpPr>
        <p:spPr>
          <a:xfrm>
            <a:off x="5292080" y="3512377"/>
            <a:ext cx="1728192" cy="14401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61086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467544" y="764704"/>
            <a:ext cx="2952750" cy="591666"/>
          </a:xfrm>
        </p:spPr>
        <p:txBody>
          <a:bodyPr/>
          <a:lstStyle/>
          <a:p>
            <a:r>
              <a:rPr lang="en-AU" dirty="0" smtClean="0"/>
              <a:t>Features</a:t>
            </a:r>
            <a:endParaRPr lang="en-AU" dirty="0"/>
          </a:p>
        </p:txBody>
      </p:sp>
      <p:sp>
        <p:nvSpPr>
          <p:cNvPr id="5" name="Rectangle 4"/>
          <p:cNvSpPr/>
          <p:nvPr/>
        </p:nvSpPr>
        <p:spPr>
          <a:xfrm>
            <a:off x="611560" y="1556792"/>
            <a:ext cx="5040560" cy="35086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3200" b="1" dirty="0" smtClean="0"/>
              <a:t>15 Endpoints</a:t>
            </a:r>
          </a:p>
          <a:p>
            <a:r>
              <a:rPr lang="en-AU" dirty="0" smtClean="0"/>
              <a:t>CORE</a:t>
            </a:r>
            <a:r>
              <a:rPr lang="en-AU" dirty="0"/>
              <a:t>, REGISTER, CONTACTS, ACTIONS,…</a:t>
            </a:r>
            <a:br>
              <a:rPr lang="en-AU" dirty="0"/>
            </a:br>
            <a:endParaRPr lang="en-AU" dirty="0"/>
          </a:p>
          <a:p>
            <a:r>
              <a:rPr lang="en-AU" sz="3200" b="1" dirty="0" smtClean="0"/>
              <a:t>Advanced Search</a:t>
            </a:r>
            <a:endParaRPr lang="en-AU" sz="3200" b="1" dirty="0"/>
          </a:p>
          <a:p>
            <a:r>
              <a:rPr lang="en-AU" dirty="0" smtClean="0"/>
              <a:t>You can control what information is returned and the criteria by which it is returned.</a:t>
            </a:r>
          </a:p>
          <a:p>
            <a:endParaRPr lang="en-AU" dirty="0" smtClean="0"/>
          </a:p>
          <a:p>
            <a:r>
              <a:rPr lang="en-AU" sz="3200" b="1" dirty="0" smtClean="0"/>
              <a:t>Incremental Update</a:t>
            </a:r>
            <a:endParaRPr lang="en-AU" sz="3200" b="1" dirty="0"/>
          </a:p>
          <a:p>
            <a:r>
              <a:rPr lang="en-AU" dirty="0" err="1" smtClean="0"/>
              <a:t>onDemand</a:t>
            </a:r>
            <a:r>
              <a:rPr lang="en-AU" dirty="0" smtClean="0"/>
              <a:t> </a:t>
            </a:r>
            <a:r>
              <a:rPr lang="en-AU" dirty="0"/>
              <a:t>incremental update – </a:t>
            </a:r>
            <a:r>
              <a:rPr lang="en-AU" dirty="0" smtClean="0"/>
              <a:t>if </a:t>
            </a:r>
            <a:r>
              <a:rPr lang="en-AU" dirty="0"/>
              <a:t>not present no change</a:t>
            </a:r>
            <a:r>
              <a:rPr lang="en-AU" dirty="0" smtClean="0"/>
              <a:t>.</a:t>
            </a:r>
            <a:endParaRPr lang="en-AU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115" t="30580" r="57287" b="30580"/>
          <a:stretch/>
        </p:blipFill>
        <p:spPr>
          <a:xfrm>
            <a:off x="7501650" y="1050123"/>
            <a:ext cx="1642350" cy="5063298"/>
          </a:xfrm>
          <a:prstGeom prst="rect">
            <a:avLst/>
          </a:prstGeom>
          <a:ln>
            <a:solidFill>
              <a:schemeClr val="bg1">
                <a:lumMod val="6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2312468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377</TotalTime>
  <Words>408</Words>
  <Application>Microsoft Office PowerPoint</Application>
  <PresentationFormat>On-screen Show (4:3)</PresentationFormat>
  <Paragraphs>78</Paragraphs>
  <Slides>19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Office Theme</vt:lpstr>
      <vt:lpstr>2000  Low bandwidth  Limited Browser functionality iE4, Netscape 4  Screen resolution 800x600</vt:lpstr>
      <vt:lpstr>PowerPoint Presentation</vt:lpstr>
      <vt:lpstr>PowerPoint Presentation</vt:lpstr>
      <vt:lpstr>PowerPoint Presentation</vt:lpstr>
      <vt:lpstr>We have an Excel spreadsheet that we use to record orders.  How do we get them into the system? </vt:lpstr>
      <vt:lpstr>When a customer says “Yes” to “Do you have a partner?”, they also need to enter the partner’s name and dob?</vt:lpstr>
      <vt:lpstr>We have mobile salespeople.  How can they see contacts / enter orders?</vt:lpstr>
      <vt:lpstr>An endpoint is set of functions (methods) that can be accessed to get, add or update information.  eg the PROJECT endpoint allows you to manage project and task information.  &amp;method=PROJECT_SEARCH  CORE, REGISTER, CONTACTS, ACTIONS,…  The application interface uses these endpoints as the foundation to build the application on.  </vt:lpstr>
      <vt:lpstr>PowerPoint Presentation</vt:lpstr>
      <vt:lpstr>PowerPoint Presentation</vt:lpstr>
      <vt:lpstr>PowerPoint Presentation</vt:lpstr>
      <vt:lpstr>PowerPoint Presentation</vt:lpstr>
      <vt:lpstr>So what does all that mean?  We’ve seen how it can be used to build a jQuery web application, now lets look at some demonstrations:</vt:lpstr>
      <vt:lpstr>PowerPoint Presentation</vt:lpstr>
      <vt:lpstr>PowerPoint Presentation</vt:lpstr>
      <vt:lpstr>PowerPoint Presentation</vt:lpstr>
      <vt:lpstr>Gather information from the real world and then use that to audgent business processes.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mark.byers</dc:creator>
  <cp:lastModifiedBy>mark.byers</cp:lastModifiedBy>
  <cp:revision>97</cp:revision>
  <dcterms:created xsi:type="dcterms:W3CDTF">2011-02-28T21:35:44Z</dcterms:created>
  <dcterms:modified xsi:type="dcterms:W3CDTF">2011-03-08T23:32:12Z</dcterms:modified>
</cp:coreProperties>
</file>