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13"/>
  </p:notesMasterIdLst>
  <p:sldIdLst>
    <p:sldId id="269" r:id="rId2"/>
    <p:sldId id="260" r:id="rId3"/>
    <p:sldId id="261" r:id="rId4"/>
    <p:sldId id="262" r:id="rId5"/>
    <p:sldId id="263" r:id="rId6"/>
    <p:sldId id="264" r:id="rId7"/>
    <p:sldId id="268" r:id="rId8"/>
    <p:sldId id="265" r:id="rId9"/>
    <p:sldId id="258" r:id="rId10"/>
    <p:sldId id="266" r:id="rId11"/>
    <p:sldId id="267" r:id="rId1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074" y="-84"/>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2CE4B12-3BFD-40E2-8537-B00344A1E206}" type="datetimeFigureOut">
              <a:rPr lang="en-AU" smtClean="0"/>
              <a:t>9/03/2011</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34956F7-B75D-43D0-92C2-78EAC5D649D3}" type="slidenum">
              <a:rPr lang="en-AU" smtClean="0"/>
              <a:t>‹#›</a:t>
            </a:fld>
            <a:endParaRPr lang="en-AU"/>
          </a:p>
        </p:txBody>
      </p:sp>
    </p:spTree>
    <p:extLst>
      <p:ext uri="{BB962C8B-B14F-4D97-AF65-F5344CB8AC3E}">
        <p14:creationId xmlns:p14="http://schemas.microsoft.com/office/powerpoint/2010/main" val="425212176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2" name="Title 1"/>
          <p:cNvSpPr>
            <a:spLocks noGrp="1"/>
          </p:cNvSpPr>
          <p:nvPr>
            <p:ph type="ctrTitle" hasCustomPrompt="1"/>
          </p:nvPr>
        </p:nvSpPr>
        <p:spPr>
          <a:xfrm>
            <a:off x="539552" y="1499716"/>
            <a:ext cx="8208912" cy="4521572"/>
          </a:xfrm>
          <a:prstGeom prst="rect">
            <a:avLst/>
          </a:prstGeom>
        </p:spPr>
        <p:txBody>
          <a:bodyPr/>
          <a:lstStyle>
            <a:lvl1pPr algn="l">
              <a:defRPr sz="2000"/>
            </a:lvl1pPr>
          </a:lstStyle>
          <a:p>
            <a:r>
              <a:rPr lang="en-US" dirty="0" smtClean="0"/>
              <a:t>Escape 2011</a:t>
            </a:r>
            <a:endParaRPr lang="en-AU" dirty="0"/>
          </a:p>
        </p:txBody>
      </p:sp>
      <p:sp>
        <p:nvSpPr>
          <p:cNvPr id="12" name="Text Placeholder 11"/>
          <p:cNvSpPr>
            <a:spLocks noGrp="1"/>
          </p:cNvSpPr>
          <p:nvPr>
            <p:ph type="body" sz="quarter" idx="10" hasCustomPrompt="1"/>
          </p:nvPr>
        </p:nvSpPr>
        <p:spPr>
          <a:xfrm>
            <a:off x="539552" y="836712"/>
            <a:ext cx="2952750" cy="591666"/>
          </a:xfrm>
          <a:prstGeom prst="rect">
            <a:avLst/>
          </a:prstGeom>
        </p:spPr>
        <p:txBody>
          <a:bodyPr/>
          <a:lstStyle>
            <a:lvl1pPr marL="0" indent="0">
              <a:buNone/>
              <a:defRPr sz="3200" b="1" baseline="0"/>
            </a:lvl1pPr>
          </a:lstStyle>
          <a:p>
            <a:pPr lvl="0"/>
            <a:r>
              <a:rPr lang="en-AU" dirty="0" smtClean="0"/>
              <a:t>[Slide Title]</a:t>
            </a:r>
            <a:endParaRPr lang="en-AU" dirty="0"/>
          </a:p>
        </p:txBody>
      </p:sp>
    </p:spTree>
    <p:extLst>
      <p:ext uri="{BB962C8B-B14F-4D97-AF65-F5344CB8AC3E}">
        <p14:creationId xmlns:p14="http://schemas.microsoft.com/office/powerpoint/2010/main" val="3052680650"/>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23528" y="908720"/>
            <a:ext cx="8229600" cy="1143000"/>
          </a:xfrm>
          <a:prstGeom prst="rect">
            <a:avLst/>
          </a:prstGeom>
        </p:spPr>
        <p:txBody>
          <a:bodyPr/>
          <a:lstStyle>
            <a:lvl1pPr algn="l">
              <a:defRPr/>
            </a:lvl1pPr>
          </a:lstStyle>
          <a:p>
            <a:r>
              <a:rPr lang="en-US" dirty="0" smtClean="0"/>
              <a:t>[Slide Title]</a:t>
            </a:r>
            <a:endParaRPr lang="en-AU" dirty="0"/>
          </a:p>
        </p:txBody>
      </p:sp>
    </p:spTree>
    <p:extLst>
      <p:ext uri="{BB962C8B-B14F-4D97-AF65-F5344CB8AC3E}">
        <p14:creationId xmlns:p14="http://schemas.microsoft.com/office/powerpoint/2010/main" val="816704474"/>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image" Target="../media/image1.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7" name="Picture 6"/>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179512" y="6018874"/>
            <a:ext cx="1763688" cy="839125"/>
          </a:xfrm>
          <a:prstGeom prst="rect">
            <a:avLst/>
          </a:prstGeom>
        </p:spPr>
      </p:pic>
      <p:sp>
        <p:nvSpPr>
          <p:cNvPr id="8" name="Title 1"/>
          <p:cNvSpPr txBox="1">
            <a:spLocks/>
          </p:cNvSpPr>
          <p:nvPr userDrawn="1"/>
        </p:nvSpPr>
        <p:spPr>
          <a:xfrm>
            <a:off x="5896980" y="6347031"/>
            <a:ext cx="2914600" cy="510968"/>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r"/>
            <a:r>
              <a:rPr lang="en-US" sz="2400" dirty="0" smtClean="0">
                <a:solidFill>
                  <a:schemeClr val="bg1">
                    <a:lumMod val="50000"/>
                  </a:schemeClr>
                </a:solidFill>
              </a:rPr>
              <a:t>Escape 2011</a:t>
            </a:r>
            <a:endParaRPr lang="en-AU" sz="2400" dirty="0">
              <a:solidFill>
                <a:schemeClr val="bg1">
                  <a:lumMod val="50000"/>
                </a:schemeClr>
              </a:solidFill>
            </a:endParaRPr>
          </a:p>
        </p:txBody>
      </p:sp>
      <p:sp>
        <p:nvSpPr>
          <p:cNvPr id="9" name="Title 1"/>
          <p:cNvSpPr txBox="1">
            <a:spLocks/>
          </p:cNvSpPr>
          <p:nvPr userDrawn="1"/>
        </p:nvSpPr>
        <p:spPr>
          <a:xfrm>
            <a:off x="467544" y="188641"/>
            <a:ext cx="8424936" cy="735012"/>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algn="l"/>
            <a:r>
              <a:rPr lang="en-US" sz="3600" b="0" dirty="0" smtClean="0">
                <a:solidFill>
                  <a:schemeClr val="tx1">
                    <a:lumMod val="75000"/>
                    <a:lumOff val="25000"/>
                  </a:schemeClr>
                </a:solidFill>
              </a:rPr>
              <a:t>Conference Introduction &amp; Roadmap</a:t>
            </a:r>
            <a:endParaRPr lang="en-AU" sz="3600" b="0" dirty="0">
              <a:solidFill>
                <a:schemeClr val="tx1">
                  <a:lumMod val="75000"/>
                  <a:lumOff val="25000"/>
                </a:schemeClr>
              </a:solidFill>
            </a:endParaRPr>
          </a:p>
        </p:txBody>
      </p:sp>
    </p:spTree>
    <p:extLst>
      <p:ext uri="{BB962C8B-B14F-4D97-AF65-F5344CB8AC3E}">
        <p14:creationId xmlns:p14="http://schemas.microsoft.com/office/powerpoint/2010/main" val="1398135254"/>
      </p:ext>
    </p:extLst>
  </p:cSld>
  <p:clrMap bg1="lt1" tx1="dk1" bg2="lt2" tx2="dk2" accent1="accent1" accent2="accent2" accent3="accent3" accent4="accent4" accent5="accent5" accent6="accent6" hlink="hlink" folHlink="folHlink"/>
  <p:sldLayoutIdLst>
    <p:sldLayoutId id="2147483673" r:id="rId1"/>
    <p:sldLayoutId id="2147483674" r:id="rId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0"/>
          </p:nvPr>
        </p:nvSpPr>
        <p:spPr>
          <a:xfrm>
            <a:off x="3203848" y="2708920"/>
            <a:ext cx="2952750" cy="591666"/>
          </a:xfrm>
        </p:spPr>
        <p:txBody>
          <a:bodyPr/>
          <a:lstStyle/>
          <a:p>
            <a:r>
              <a:rPr lang="en-AU" sz="4400" dirty="0" smtClean="0"/>
              <a:t>Thank you</a:t>
            </a:r>
            <a:endParaRPr lang="en-AU" sz="4400" dirty="0"/>
          </a:p>
        </p:txBody>
      </p:sp>
    </p:spTree>
    <p:extLst>
      <p:ext uri="{BB962C8B-B14F-4D97-AF65-F5344CB8AC3E}">
        <p14:creationId xmlns:p14="http://schemas.microsoft.com/office/powerpoint/2010/main" val="4275220223"/>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spcAft>
                <a:spcPts val="800"/>
              </a:spcAft>
            </a:pPr>
            <a:r>
              <a:rPr lang="en-AU" sz="2800" dirty="0"/>
              <a:t/>
            </a:r>
            <a:br>
              <a:rPr lang="en-AU" sz="2800" dirty="0"/>
            </a:br>
            <a:r>
              <a:rPr lang="en-AU" sz="2800" dirty="0" smtClean="0"/>
              <a:t>Finalise release of </a:t>
            </a:r>
            <a:r>
              <a:rPr lang="en-AU" sz="2800" dirty="0" err="1" smtClean="0"/>
              <a:t>onDemand</a:t>
            </a:r>
            <a:r>
              <a:rPr lang="en-AU" sz="2800" dirty="0" smtClean="0"/>
              <a:t> 2.0 - shared components with </a:t>
            </a:r>
            <a:r>
              <a:rPr lang="en-AU" sz="2800" dirty="0" err="1" smtClean="0"/>
              <a:t>mydigitalspace</a:t>
            </a:r>
            <a:r>
              <a:rPr lang="en-AU" sz="2800" dirty="0" smtClean="0"/>
              <a:t> - </a:t>
            </a:r>
            <a:r>
              <a:rPr lang="en-AU" sz="2800" dirty="0" smtClean="0">
                <a:solidFill>
                  <a:schemeClr val="bg1">
                    <a:lumMod val="50000"/>
                  </a:schemeClr>
                </a:solidFill>
              </a:rPr>
              <a:t>March 12 2011</a:t>
            </a:r>
            <a:r>
              <a:rPr lang="en-AU" sz="2800" dirty="0" smtClean="0"/>
              <a:t/>
            </a:r>
            <a:br>
              <a:rPr lang="en-AU" sz="2800" dirty="0" smtClean="0"/>
            </a:br>
            <a:r>
              <a:rPr lang="en-AU" sz="2800" dirty="0" smtClean="0"/>
              <a:t/>
            </a:r>
            <a:br>
              <a:rPr lang="en-AU" sz="2800" dirty="0" smtClean="0"/>
            </a:br>
            <a:r>
              <a:rPr lang="en-AU" sz="2800" dirty="0" smtClean="0"/>
              <a:t>Developer resources – </a:t>
            </a:r>
            <a:r>
              <a:rPr lang="en-AU" sz="2800" dirty="0" smtClean="0">
                <a:solidFill>
                  <a:schemeClr val="bg1">
                    <a:lumMod val="50000"/>
                  </a:schemeClr>
                </a:solidFill>
              </a:rPr>
              <a:t>April 01 2011</a:t>
            </a:r>
            <a:r>
              <a:rPr lang="en-AU" sz="2800" dirty="0" smtClean="0"/>
              <a:t/>
            </a:r>
            <a:br>
              <a:rPr lang="en-AU" sz="2800" dirty="0" smtClean="0"/>
            </a:br>
            <a:r>
              <a:rPr lang="en-AU" sz="2800" dirty="0" smtClean="0"/>
              <a:t/>
            </a:r>
            <a:br>
              <a:rPr lang="en-AU" sz="2800" dirty="0" smtClean="0"/>
            </a:br>
            <a:r>
              <a:rPr lang="en-AU" sz="2800" dirty="0" err="1" smtClean="0"/>
              <a:t>jQuery</a:t>
            </a:r>
            <a:r>
              <a:rPr lang="en-AU" sz="2800" dirty="0" smtClean="0"/>
              <a:t> 1blankspace scripts – </a:t>
            </a:r>
            <a:r>
              <a:rPr lang="en-AU" sz="2800" dirty="0" smtClean="0">
                <a:solidFill>
                  <a:schemeClr val="bg1">
                    <a:lumMod val="50000"/>
                  </a:schemeClr>
                </a:solidFill>
              </a:rPr>
              <a:t>March 12 2011 </a:t>
            </a:r>
            <a:r>
              <a:rPr lang="en-AU" sz="2800" dirty="0" smtClean="0"/>
              <a:t>(for partner testing / use)</a:t>
            </a:r>
            <a:endParaRPr lang="en-AU" sz="2800" dirty="0"/>
          </a:p>
        </p:txBody>
      </p:sp>
      <p:sp>
        <p:nvSpPr>
          <p:cNvPr id="3" name="Text Placeholder 2"/>
          <p:cNvSpPr>
            <a:spLocks noGrp="1"/>
          </p:cNvSpPr>
          <p:nvPr>
            <p:ph type="body" sz="quarter" idx="10"/>
          </p:nvPr>
        </p:nvSpPr>
        <p:spPr/>
        <p:txBody>
          <a:bodyPr/>
          <a:lstStyle/>
          <a:p>
            <a:r>
              <a:rPr lang="en-AU" dirty="0" smtClean="0"/>
              <a:t>Roadmap</a:t>
            </a:r>
            <a:endParaRPr lang="en-AU" dirty="0"/>
          </a:p>
        </p:txBody>
      </p:sp>
    </p:spTree>
    <p:extLst>
      <p:ext uri="{BB962C8B-B14F-4D97-AF65-F5344CB8AC3E}">
        <p14:creationId xmlns:p14="http://schemas.microsoft.com/office/powerpoint/2010/main" val="119743861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1499716"/>
            <a:ext cx="2664296" cy="4521572"/>
          </a:xfrm>
        </p:spPr>
        <p:txBody>
          <a:bodyPr/>
          <a:lstStyle/>
          <a:p>
            <a:pPr>
              <a:lnSpc>
                <a:spcPct val="150000"/>
              </a:lnSpc>
            </a:pPr>
            <a:r>
              <a:rPr lang="en-AU" sz="3200" dirty="0" smtClean="0"/>
              <a:t>Brain Rules</a:t>
            </a:r>
            <a:br>
              <a:rPr lang="en-AU" sz="3200" dirty="0" smtClean="0"/>
            </a:br>
            <a:r>
              <a:rPr lang="en-AU" sz="3200" dirty="0" smtClean="0"/>
              <a:t>1blankspace</a:t>
            </a:r>
            <a:br>
              <a:rPr lang="en-AU" sz="3200" dirty="0" smtClean="0"/>
            </a:br>
            <a:r>
              <a:rPr lang="en-AU" sz="3200" dirty="0" err="1" smtClean="0"/>
              <a:t>Sciqual</a:t>
            </a:r>
            <a:r>
              <a:rPr lang="en-AU" sz="3200" dirty="0" smtClean="0"/>
              <a:t> </a:t>
            </a:r>
            <a:br>
              <a:rPr lang="en-AU" sz="3200" dirty="0" smtClean="0"/>
            </a:br>
            <a:r>
              <a:rPr lang="en-AU" sz="3200" dirty="0" err="1" smtClean="0"/>
              <a:t>onDemand</a:t>
            </a:r>
            <a:r>
              <a:rPr lang="en-AU" sz="3200" dirty="0" smtClean="0"/>
              <a:t> Service</a:t>
            </a:r>
            <a:endParaRPr lang="en-AU" sz="3200" dirty="0"/>
          </a:p>
        </p:txBody>
      </p:sp>
      <p:sp>
        <p:nvSpPr>
          <p:cNvPr id="3" name="Text Placeholder 2"/>
          <p:cNvSpPr>
            <a:spLocks noGrp="1"/>
          </p:cNvSpPr>
          <p:nvPr>
            <p:ph type="body" sz="quarter" idx="10"/>
          </p:nvPr>
        </p:nvSpPr>
        <p:spPr/>
        <p:txBody>
          <a:bodyPr/>
          <a:lstStyle/>
          <a:p>
            <a:r>
              <a:rPr lang="en-AU" dirty="0" smtClean="0"/>
              <a:t>Agenda</a:t>
            </a:r>
            <a:endParaRPr lang="en-AU" dirty="0"/>
          </a:p>
        </p:txBody>
      </p:sp>
      <p:sp>
        <p:nvSpPr>
          <p:cNvPr id="4" name="Title 1"/>
          <p:cNvSpPr txBox="1">
            <a:spLocks/>
          </p:cNvSpPr>
          <p:nvPr/>
        </p:nvSpPr>
        <p:spPr>
          <a:xfrm>
            <a:off x="5148064" y="1556792"/>
            <a:ext cx="3744416" cy="4521572"/>
          </a:xfrm>
          <a:prstGeom prst="rect">
            <a:avLst/>
          </a:prstGeom>
        </p:spPr>
        <p:txBody>
          <a:bodyPr/>
          <a:lstStyle>
            <a:lvl1pPr algn="l" defTabSz="914400" rtl="0" eaLnBrk="1" latinLnBrk="0" hangingPunct="1">
              <a:spcBef>
                <a:spcPct val="0"/>
              </a:spcBef>
              <a:buNone/>
              <a:defRPr sz="2000" kern="1200">
                <a:solidFill>
                  <a:schemeClr val="tx1"/>
                </a:solidFill>
                <a:latin typeface="+mj-lt"/>
                <a:ea typeface="+mj-ea"/>
                <a:cs typeface="+mj-cs"/>
              </a:defRPr>
            </a:lvl1pPr>
          </a:lstStyle>
          <a:p>
            <a:pPr>
              <a:lnSpc>
                <a:spcPct val="150000"/>
              </a:lnSpc>
            </a:pPr>
            <a:r>
              <a:rPr lang="en-AU" sz="3200" dirty="0" smtClean="0"/>
              <a:t>Websites</a:t>
            </a:r>
            <a:br>
              <a:rPr lang="en-AU" sz="3200" dirty="0" smtClean="0"/>
            </a:br>
            <a:r>
              <a:rPr lang="en-AU" sz="3200" dirty="0" smtClean="0"/>
              <a:t>Web Apps / Android</a:t>
            </a:r>
            <a:br>
              <a:rPr lang="en-AU" sz="3200" dirty="0" smtClean="0"/>
            </a:br>
            <a:r>
              <a:rPr lang="en-AU" sz="3200" dirty="0" smtClean="0"/>
              <a:t>Freelancer</a:t>
            </a:r>
          </a:p>
          <a:p>
            <a:pPr>
              <a:lnSpc>
                <a:spcPct val="150000"/>
              </a:lnSpc>
            </a:pPr>
            <a:r>
              <a:rPr lang="en-AU" sz="3200" dirty="0" smtClean="0"/>
              <a:t>Mobile Payments</a:t>
            </a:r>
            <a:br>
              <a:rPr lang="en-AU" sz="3200" dirty="0" smtClean="0"/>
            </a:br>
            <a:r>
              <a:rPr lang="en-AU" sz="3200" dirty="0" smtClean="0"/>
              <a:t>iPhone/</a:t>
            </a:r>
            <a:r>
              <a:rPr lang="en-AU" sz="3200" dirty="0" err="1" smtClean="0"/>
              <a:t>iPad</a:t>
            </a:r>
            <a:endParaRPr lang="en-AU" sz="3200" dirty="0"/>
          </a:p>
        </p:txBody>
      </p:sp>
      <p:cxnSp>
        <p:nvCxnSpPr>
          <p:cNvPr id="6" name="Straight Connector 5"/>
          <p:cNvCxnSpPr/>
          <p:nvPr/>
        </p:nvCxnSpPr>
        <p:spPr>
          <a:xfrm>
            <a:off x="4139952" y="1772816"/>
            <a:ext cx="0" cy="3384376"/>
          </a:xfrm>
          <a:prstGeom prst="line">
            <a:avLst/>
          </a:prstGeom>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4347779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1772816"/>
            <a:ext cx="8208912" cy="4248472"/>
          </a:xfrm>
        </p:spPr>
        <p:txBody>
          <a:bodyPr/>
          <a:lstStyle/>
          <a:p>
            <a:r>
              <a:rPr lang="en-AU" sz="2800" dirty="0"/>
              <a:t>When we started on this journey 10 years ago the </a:t>
            </a:r>
            <a:r>
              <a:rPr lang="en-AU" sz="2800" dirty="0" smtClean="0"/>
              <a:t>environment was very different</a:t>
            </a:r>
            <a:r>
              <a:rPr lang="en-AU" sz="2800" dirty="0"/>
              <a:t> </a:t>
            </a:r>
            <a:r>
              <a:rPr lang="en-AU" sz="2800" dirty="0" smtClean="0"/>
              <a:t>- business </a:t>
            </a:r>
            <a:r>
              <a:rPr lang="en-AU" sz="2800" dirty="0"/>
              <a:t>had only been allowed on the internet for 4 years and people new what </a:t>
            </a:r>
            <a:r>
              <a:rPr lang="en-AU" sz="2800" dirty="0" smtClean="0"/>
              <a:t>“dialup” meant</a:t>
            </a:r>
            <a:r>
              <a:rPr lang="en-AU" sz="2800" dirty="0"/>
              <a:t>!</a:t>
            </a:r>
            <a:r>
              <a:rPr lang="en-AU" sz="2800" dirty="0" smtClean="0"/>
              <a:t/>
            </a:r>
            <a:br>
              <a:rPr lang="en-AU" sz="2800" dirty="0" smtClean="0"/>
            </a:br>
            <a:r>
              <a:rPr lang="en-AU" sz="2800" dirty="0"/>
              <a:t/>
            </a:r>
            <a:br>
              <a:rPr lang="en-AU" sz="2800" dirty="0"/>
            </a:br>
            <a:r>
              <a:rPr lang="en-AU" sz="2800" dirty="0" smtClean="0"/>
              <a:t>To </a:t>
            </a:r>
            <a:r>
              <a:rPr lang="en-AU" sz="2800" dirty="0"/>
              <a:t>achieve our goals and realise the potential of the internet we had to simplify everything into the Web Browser.</a:t>
            </a:r>
          </a:p>
        </p:txBody>
      </p:sp>
      <p:sp>
        <p:nvSpPr>
          <p:cNvPr id="3" name="Text Placeholder 2"/>
          <p:cNvSpPr>
            <a:spLocks noGrp="1"/>
          </p:cNvSpPr>
          <p:nvPr>
            <p:ph type="body" sz="quarter" idx="10"/>
          </p:nvPr>
        </p:nvSpPr>
        <p:spPr/>
        <p:txBody>
          <a:bodyPr/>
          <a:lstStyle/>
          <a:p>
            <a:r>
              <a:rPr lang="en-AU" dirty="0" smtClean="0"/>
              <a:t>Journey</a:t>
            </a:r>
            <a:endParaRPr lang="en-AU" dirty="0"/>
          </a:p>
        </p:txBody>
      </p:sp>
    </p:spTree>
    <p:extLst>
      <p:ext uri="{BB962C8B-B14F-4D97-AF65-F5344CB8AC3E}">
        <p14:creationId xmlns:p14="http://schemas.microsoft.com/office/powerpoint/2010/main" val="140553794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AU" sz="3200" dirty="0"/>
              <a:t>A lot has changed over the last 10 </a:t>
            </a:r>
            <a:r>
              <a:rPr lang="en-AU" sz="3200" dirty="0" smtClean="0"/>
              <a:t>years, </a:t>
            </a:r>
            <a:r>
              <a:rPr lang="en-AU" sz="3200" dirty="0"/>
              <a:t>to say the least.   </a:t>
            </a:r>
            <a:r>
              <a:rPr lang="en-AU" sz="3200" dirty="0" smtClean="0"/>
              <a:t>There’s a </a:t>
            </a:r>
            <a:r>
              <a:rPr lang="en-AU" sz="3200" dirty="0"/>
              <a:t>whole generation </a:t>
            </a:r>
            <a:r>
              <a:rPr lang="en-AU" sz="3200" dirty="0" smtClean="0"/>
              <a:t>who don't </a:t>
            </a:r>
            <a:r>
              <a:rPr lang="en-AU" sz="3200" dirty="0"/>
              <a:t>even know what the sound of a modem is.</a:t>
            </a:r>
            <a:br>
              <a:rPr lang="en-AU" sz="3200" dirty="0"/>
            </a:br>
            <a:r>
              <a:rPr lang="en-AU" sz="3200" dirty="0"/>
              <a:t/>
            </a:r>
            <a:br>
              <a:rPr lang="en-AU" sz="3200" dirty="0"/>
            </a:br>
            <a:r>
              <a:rPr lang="en-AU" sz="3200" dirty="0"/>
              <a:t>No longer is the Web Browser the only way you access the internet - the same as email is not the only way you communicate digitally.</a:t>
            </a:r>
          </a:p>
        </p:txBody>
      </p:sp>
      <p:sp>
        <p:nvSpPr>
          <p:cNvPr id="3" name="Text Placeholder 2"/>
          <p:cNvSpPr>
            <a:spLocks noGrp="1"/>
          </p:cNvSpPr>
          <p:nvPr>
            <p:ph type="body" sz="quarter" idx="10"/>
          </p:nvPr>
        </p:nvSpPr>
        <p:spPr/>
        <p:txBody>
          <a:bodyPr/>
          <a:lstStyle/>
          <a:p>
            <a:r>
              <a:rPr lang="en-AU" dirty="0" smtClean="0"/>
              <a:t>Today</a:t>
            </a:r>
            <a:endParaRPr lang="en-AU" dirty="0"/>
          </a:p>
        </p:txBody>
      </p:sp>
    </p:spTree>
    <p:extLst>
      <p:ext uri="{BB962C8B-B14F-4D97-AF65-F5344CB8AC3E}">
        <p14:creationId xmlns:p14="http://schemas.microsoft.com/office/powerpoint/2010/main" val="145414604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1700808"/>
            <a:ext cx="8208912" cy="4320480"/>
          </a:xfrm>
        </p:spPr>
        <p:txBody>
          <a:bodyPr/>
          <a:lstStyle/>
          <a:p>
            <a:r>
              <a:rPr lang="en-AU" sz="2800" dirty="0"/>
              <a:t>Seeing this and listening to our partners - </a:t>
            </a:r>
            <a:r>
              <a:rPr lang="en-AU" sz="2800" dirty="0" err="1"/>
              <a:t>ibCom</a:t>
            </a:r>
            <a:r>
              <a:rPr lang="en-AU" sz="2800" dirty="0"/>
              <a:t> released </a:t>
            </a:r>
            <a:r>
              <a:rPr lang="en-AU" sz="2800" dirty="0" smtClean="0"/>
              <a:t>its </a:t>
            </a:r>
            <a:r>
              <a:rPr lang="en-AU" sz="2800" dirty="0"/>
              <a:t>Human </a:t>
            </a:r>
            <a:r>
              <a:rPr lang="en-AU" sz="2800" dirty="0" err="1"/>
              <a:t>Engagment</a:t>
            </a:r>
            <a:r>
              <a:rPr lang="en-AU" sz="2800" dirty="0"/>
              <a:t> Framework document in </a:t>
            </a:r>
            <a:r>
              <a:rPr lang="en-AU" sz="2800" dirty="0" smtClean="0"/>
              <a:t>Feb </a:t>
            </a:r>
            <a:r>
              <a:rPr lang="en-AU" sz="2800" dirty="0"/>
              <a:t>2010</a:t>
            </a:r>
            <a:r>
              <a:rPr lang="en-AU" sz="2800" dirty="0" smtClean="0"/>
              <a:t>.</a:t>
            </a:r>
            <a:br>
              <a:rPr lang="en-AU" sz="2800" dirty="0" smtClean="0"/>
            </a:br>
            <a:r>
              <a:rPr lang="en-AU" sz="2800" dirty="0"/>
              <a:t/>
            </a:r>
            <a:br>
              <a:rPr lang="en-AU" sz="2800" dirty="0"/>
            </a:br>
            <a:r>
              <a:rPr lang="en-AU" sz="2800" dirty="0" smtClean="0"/>
              <a:t>Highlighting </a:t>
            </a:r>
            <a:r>
              <a:rPr lang="en-AU" sz="2800" dirty="0"/>
              <a:t>our roadmap </a:t>
            </a:r>
            <a:r>
              <a:rPr lang="en-AU" sz="2800" dirty="0" smtClean="0"/>
              <a:t>forward.</a:t>
            </a:r>
            <a:r>
              <a:rPr lang="en-AU" sz="2800" dirty="0" smtClean="0"/>
              <a:t/>
            </a:r>
            <a:br>
              <a:rPr lang="en-AU" sz="2800" dirty="0" smtClean="0"/>
            </a:br>
            <a:r>
              <a:rPr lang="en-AU" sz="2800" dirty="0"/>
              <a:t/>
            </a:r>
            <a:br>
              <a:rPr lang="en-AU" sz="2800" dirty="0"/>
            </a:br>
            <a:r>
              <a:rPr lang="en-AU" sz="2800" dirty="0" smtClean="0"/>
              <a:t>Taking </a:t>
            </a:r>
            <a:r>
              <a:rPr lang="en-AU" sz="2800" dirty="0"/>
              <a:t>the best parts of the </a:t>
            </a:r>
            <a:r>
              <a:rPr lang="en-AU" sz="2800" dirty="0" smtClean="0"/>
              <a:t>system </a:t>
            </a:r>
            <a:r>
              <a:rPr lang="en-AU" sz="2800" dirty="0"/>
              <a:t>from the last 10 years and embedded it into a new layered framework based around the latest industry internet standards.</a:t>
            </a:r>
          </a:p>
        </p:txBody>
      </p:sp>
      <p:sp>
        <p:nvSpPr>
          <p:cNvPr id="3" name="Text Placeholder 2"/>
          <p:cNvSpPr>
            <a:spLocks noGrp="1"/>
          </p:cNvSpPr>
          <p:nvPr>
            <p:ph type="body" sz="quarter" idx="10"/>
          </p:nvPr>
        </p:nvSpPr>
        <p:spPr>
          <a:xfrm>
            <a:off x="539552" y="836712"/>
            <a:ext cx="5184576" cy="591666"/>
          </a:xfrm>
        </p:spPr>
        <p:txBody>
          <a:bodyPr/>
          <a:lstStyle/>
          <a:p>
            <a:r>
              <a:rPr lang="en-AU" dirty="0" err="1" smtClean="0"/>
              <a:t>ibCom’s</a:t>
            </a:r>
            <a:r>
              <a:rPr lang="en-AU" dirty="0" smtClean="0"/>
              <a:t> </a:t>
            </a:r>
            <a:r>
              <a:rPr lang="en-AU" dirty="0" smtClean="0"/>
              <a:t>Reaction</a:t>
            </a:r>
            <a:endParaRPr lang="en-AU" dirty="0"/>
          </a:p>
        </p:txBody>
      </p:sp>
    </p:spTree>
    <p:extLst>
      <p:ext uri="{BB962C8B-B14F-4D97-AF65-F5344CB8AC3E}">
        <p14:creationId xmlns:p14="http://schemas.microsoft.com/office/powerpoint/2010/main" val="10186242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1916832"/>
            <a:ext cx="8208912" cy="4104456"/>
          </a:xfrm>
        </p:spPr>
        <p:txBody>
          <a:bodyPr/>
          <a:lstStyle/>
          <a:p>
            <a:r>
              <a:rPr lang="en-AU" sz="2800" dirty="0"/>
              <a:t>This layering has allowed us to open </a:t>
            </a:r>
            <a:r>
              <a:rPr lang="en-AU" sz="2800" dirty="0" smtClean="0"/>
              <a:t>parts </a:t>
            </a:r>
            <a:r>
              <a:rPr lang="en-AU" sz="2800" dirty="0"/>
              <a:t>of the application framework to 3rd party developers and to leverage all the development efforts of the internet developer community at larger (</a:t>
            </a:r>
            <a:r>
              <a:rPr lang="en-AU" sz="2800" dirty="0" err="1"/>
              <a:t>eg</a:t>
            </a:r>
            <a:r>
              <a:rPr lang="en-AU" sz="2800" dirty="0"/>
              <a:t> </a:t>
            </a:r>
            <a:r>
              <a:rPr lang="en-AU" sz="2800" dirty="0" err="1"/>
              <a:t>jQuery</a:t>
            </a:r>
            <a:r>
              <a:rPr lang="en-AU" sz="2800" dirty="0"/>
              <a:t> Plugins).</a:t>
            </a:r>
          </a:p>
        </p:txBody>
      </p:sp>
      <p:sp>
        <p:nvSpPr>
          <p:cNvPr id="3" name="Text Placeholder 2"/>
          <p:cNvSpPr>
            <a:spLocks noGrp="1"/>
          </p:cNvSpPr>
          <p:nvPr>
            <p:ph type="body" sz="quarter" idx="10"/>
          </p:nvPr>
        </p:nvSpPr>
        <p:spPr>
          <a:xfrm>
            <a:off x="539552" y="836712"/>
            <a:ext cx="6840760" cy="591666"/>
          </a:xfrm>
        </p:spPr>
        <p:txBody>
          <a:bodyPr/>
          <a:lstStyle/>
          <a:p>
            <a:r>
              <a:rPr lang="en-AU" dirty="0" smtClean="0"/>
              <a:t>Importance of Layering</a:t>
            </a:r>
            <a:endParaRPr lang="en-AU" dirty="0"/>
          </a:p>
        </p:txBody>
      </p:sp>
    </p:spTree>
    <p:extLst>
      <p:ext uri="{BB962C8B-B14F-4D97-AF65-F5344CB8AC3E}">
        <p14:creationId xmlns:p14="http://schemas.microsoft.com/office/powerpoint/2010/main" val="36679131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1499716"/>
            <a:ext cx="2376264" cy="4521572"/>
          </a:xfrm>
        </p:spPr>
        <p:txBody>
          <a:bodyPr/>
          <a:lstStyle/>
          <a:p>
            <a:r>
              <a:rPr lang="en-AU" dirty="0"/>
              <a:t>It </a:t>
            </a:r>
            <a:r>
              <a:rPr lang="en-AU" dirty="0" smtClean="0"/>
              <a:t>also allows </a:t>
            </a:r>
            <a:r>
              <a:rPr lang="en-AU" dirty="0"/>
              <a:t>the user interface layer to utilise more the client functionality and carry out functions that are best done on the users device - creating a much richer and engaging experience for the human behind the "user".</a:t>
            </a:r>
          </a:p>
        </p:txBody>
      </p:sp>
      <p:sp>
        <p:nvSpPr>
          <p:cNvPr id="3" name="Text Placeholder 2"/>
          <p:cNvSpPr>
            <a:spLocks noGrp="1"/>
          </p:cNvSpPr>
          <p:nvPr>
            <p:ph type="body" sz="quarter" idx="10"/>
          </p:nvPr>
        </p:nvSpPr>
        <p:spPr>
          <a:xfrm>
            <a:off x="539552" y="836712"/>
            <a:ext cx="6768752" cy="591666"/>
          </a:xfrm>
        </p:spPr>
        <p:txBody>
          <a:bodyPr/>
          <a:lstStyle/>
          <a:p>
            <a:r>
              <a:rPr lang="en-AU" dirty="0" smtClean="0"/>
              <a:t>Right tool for the right job</a:t>
            </a:r>
            <a:endParaRPr lang="en-AU" dirty="0"/>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19872" y="1268760"/>
            <a:ext cx="5328592" cy="5328592"/>
          </a:xfrm>
          <a:prstGeom prst="rect">
            <a:avLst/>
          </a:prstGeom>
        </p:spPr>
      </p:pic>
    </p:spTree>
    <p:extLst>
      <p:ext uri="{BB962C8B-B14F-4D97-AF65-F5344CB8AC3E}">
        <p14:creationId xmlns:p14="http://schemas.microsoft.com/office/powerpoint/2010/main" val="2462086517"/>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89792" y="1628800"/>
            <a:ext cx="7304087" cy="45418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 Placeholder 4"/>
          <p:cNvSpPr>
            <a:spLocks noGrp="1"/>
          </p:cNvSpPr>
          <p:nvPr>
            <p:ph type="body" sz="quarter" idx="10"/>
          </p:nvPr>
        </p:nvSpPr>
        <p:spPr/>
        <p:txBody>
          <a:bodyPr/>
          <a:lstStyle/>
          <a:p>
            <a:r>
              <a:rPr lang="en-AU" dirty="0" smtClean="0"/>
              <a:t>Time to reward</a:t>
            </a:r>
            <a:endParaRPr lang="en-AU" dirty="0"/>
          </a:p>
        </p:txBody>
      </p:sp>
    </p:spTree>
    <p:extLst>
      <p:ext uri="{BB962C8B-B14F-4D97-AF65-F5344CB8AC3E}">
        <p14:creationId xmlns:p14="http://schemas.microsoft.com/office/powerpoint/2010/main" val="2154441972"/>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539552" y="1988840"/>
            <a:ext cx="8208912" cy="4032448"/>
          </a:xfrm>
        </p:spPr>
        <p:txBody>
          <a:bodyPr/>
          <a:lstStyle/>
          <a:p>
            <a:r>
              <a:rPr lang="en-AU" sz="2800" dirty="0"/>
              <a:t>The key </a:t>
            </a:r>
            <a:r>
              <a:rPr lang="en-AU" sz="2800" dirty="0" smtClean="0"/>
              <a:t>component of the </a:t>
            </a:r>
            <a:r>
              <a:rPr lang="en-AU" sz="2800" dirty="0" smtClean="0"/>
              <a:t>application framework is </a:t>
            </a:r>
            <a:r>
              <a:rPr lang="en-AU" sz="2800" dirty="0"/>
              <a:t>the </a:t>
            </a:r>
            <a:r>
              <a:rPr lang="en-AU" sz="2800" dirty="0" err="1"/>
              <a:t>ibCom</a:t>
            </a:r>
            <a:r>
              <a:rPr lang="en-AU" sz="2800" dirty="0"/>
              <a:t> </a:t>
            </a:r>
            <a:r>
              <a:rPr lang="en-AU" sz="2800" dirty="0" err="1" smtClean="0"/>
              <a:t>mydigitialspace</a:t>
            </a:r>
            <a:r>
              <a:rPr lang="en-AU" sz="2800" dirty="0" smtClean="0"/>
              <a:t> </a:t>
            </a:r>
            <a:r>
              <a:rPr lang="en-AU" sz="2800" dirty="0" err="1"/>
              <a:t>onDemand</a:t>
            </a:r>
            <a:r>
              <a:rPr lang="en-AU" sz="2800" dirty="0"/>
              <a:t> </a:t>
            </a:r>
            <a:r>
              <a:rPr lang="en-AU" sz="2800" dirty="0" smtClean="0"/>
              <a:t>service</a:t>
            </a:r>
            <a:r>
              <a:rPr lang="en-AU" sz="2800" dirty="0"/>
              <a:t> </a:t>
            </a:r>
            <a:r>
              <a:rPr lang="en-AU" sz="2800" dirty="0" smtClean="0"/>
              <a:t>– acting as the foundation.</a:t>
            </a:r>
            <a:r>
              <a:rPr lang="en-AU" sz="2800" dirty="0" smtClean="0"/>
              <a:t/>
            </a:r>
            <a:br>
              <a:rPr lang="en-AU" sz="2800" dirty="0" smtClean="0"/>
            </a:br>
            <a:r>
              <a:rPr lang="en-AU" sz="2800" dirty="0"/>
              <a:t/>
            </a:r>
            <a:br>
              <a:rPr lang="en-AU" sz="2800" dirty="0"/>
            </a:br>
            <a:r>
              <a:rPr lang="en-AU" sz="2800" dirty="0" smtClean="0"/>
              <a:t>With </a:t>
            </a:r>
            <a:r>
              <a:rPr lang="en-AU" sz="2800" dirty="0"/>
              <a:t>a compressive set of methods functions for searching and managing information - that support the user interface no matter which client device/platform it is using. </a:t>
            </a:r>
            <a:br>
              <a:rPr lang="en-AU" sz="2800" dirty="0"/>
            </a:br>
            <a:endParaRPr lang="en-AU" sz="2800" dirty="0"/>
          </a:p>
        </p:txBody>
      </p:sp>
      <p:sp>
        <p:nvSpPr>
          <p:cNvPr id="3" name="Text Placeholder 2"/>
          <p:cNvSpPr>
            <a:spLocks noGrp="1"/>
          </p:cNvSpPr>
          <p:nvPr>
            <p:ph type="body" sz="quarter" idx="10"/>
          </p:nvPr>
        </p:nvSpPr>
        <p:spPr>
          <a:xfrm>
            <a:off x="539552" y="836712"/>
            <a:ext cx="6480720" cy="591666"/>
          </a:xfrm>
        </p:spPr>
        <p:txBody>
          <a:bodyPr/>
          <a:lstStyle/>
          <a:p>
            <a:r>
              <a:rPr lang="en-AU" dirty="0" err="1"/>
              <a:t>m</a:t>
            </a:r>
            <a:r>
              <a:rPr lang="en-AU" dirty="0" err="1" smtClean="0"/>
              <a:t>ydigitalspace</a:t>
            </a:r>
            <a:r>
              <a:rPr lang="en-AU" dirty="0" smtClean="0"/>
              <a:t> </a:t>
            </a:r>
            <a:r>
              <a:rPr lang="en-AU" dirty="0" err="1" smtClean="0"/>
              <a:t>onDemand</a:t>
            </a:r>
            <a:r>
              <a:rPr lang="en-AU" dirty="0" smtClean="0"/>
              <a:t> Service</a:t>
            </a:r>
            <a:endParaRPr lang="en-AU" dirty="0"/>
          </a:p>
        </p:txBody>
      </p:sp>
    </p:spTree>
    <p:extLst>
      <p:ext uri="{BB962C8B-B14F-4D97-AF65-F5344CB8AC3E}">
        <p14:creationId xmlns:p14="http://schemas.microsoft.com/office/powerpoint/2010/main" val="36202603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67544" y="188640"/>
            <a:ext cx="7416824" cy="79208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pic>
        <p:nvPicPr>
          <p:cNvPr id="4" name="Picture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31640" y="186206"/>
            <a:ext cx="6192688" cy="6192688"/>
          </a:xfrm>
          <a:prstGeom prst="rect">
            <a:avLst/>
          </a:prstGeom>
        </p:spPr>
      </p:pic>
    </p:spTree>
    <p:extLst>
      <p:ext uri="{BB962C8B-B14F-4D97-AF65-F5344CB8AC3E}">
        <p14:creationId xmlns:p14="http://schemas.microsoft.com/office/powerpoint/2010/main" val="1905202228"/>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753</TotalTime>
  <Words>206</Words>
  <Application>Microsoft Office PowerPoint</Application>
  <PresentationFormat>On-screen Show (4:3)</PresentationFormat>
  <Paragraphs>20</Paragraphs>
  <Slides>11</Slides>
  <Notes>0</Notes>
  <HiddenSlides>0</HiddenSlides>
  <MMClips>0</MMClips>
  <ScaleCrop>false</ScaleCrop>
  <HeadingPairs>
    <vt:vector size="4" baseType="variant">
      <vt:variant>
        <vt:lpstr>Theme</vt:lpstr>
      </vt:variant>
      <vt:variant>
        <vt:i4>1</vt:i4>
      </vt:variant>
      <vt:variant>
        <vt:lpstr>Slide Titles</vt:lpstr>
      </vt:variant>
      <vt:variant>
        <vt:i4>11</vt:i4>
      </vt:variant>
    </vt:vector>
  </HeadingPairs>
  <TitlesOfParts>
    <vt:vector size="12" baseType="lpstr">
      <vt:lpstr>Office Theme</vt:lpstr>
      <vt:lpstr>PowerPoint Presentation</vt:lpstr>
      <vt:lpstr>When we started on this journey 10 years ago the environment was very different - business had only been allowed on the internet for 4 years and people new what “dialup” meant!  To achieve our goals and realise the potential of the internet we had to simplify everything into the Web Browser.</vt:lpstr>
      <vt:lpstr>A lot has changed over the last 10 years, to say the least.   There’s a whole generation who don't even know what the sound of a modem is.  No longer is the Web Browser the only way you access the internet - the same as email is not the only way you communicate digitally.</vt:lpstr>
      <vt:lpstr>Seeing this and listening to our partners - ibCom released its Human Engagment Framework document in Feb 2010.  Highlighting our roadmap forward.  Taking the best parts of the system from the last 10 years and embedded it into a new layered framework based around the latest industry internet standards.</vt:lpstr>
      <vt:lpstr>This layering has allowed us to open parts of the application framework to 3rd party developers and to leverage all the development efforts of the internet developer community at larger (eg jQuery Plugins).</vt:lpstr>
      <vt:lpstr>It also allows the user interface layer to utilise more the client functionality and carry out functions that are best done on the users device - creating a much richer and engaging experience for the human behind the "user".</vt:lpstr>
      <vt:lpstr>PowerPoint Presentation</vt:lpstr>
      <vt:lpstr>The key component of the application framework is the ibCom mydigitialspace onDemand service – acting as the foundation.  With a compressive set of methods functions for searching and managing information - that support the user interface no matter which client device/platform it is using.  </vt:lpstr>
      <vt:lpstr>PowerPoint Presentation</vt:lpstr>
      <vt:lpstr> Finalise release of onDemand 2.0 - shared components with mydigitalspace - March 12 2011  Developer resources – April 01 2011  jQuery 1blankspace scripts – March 12 2011 (for partner testing / use)</vt:lpstr>
      <vt:lpstr>Brain Rules 1blankspace Sciqual  onDemand Service</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mark.byers</dc:creator>
  <cp:lastModifiedBy>mark.byers</cp:lastModifiedBy>
  <cp:revision>118</cp:revision>
  <dcterms:created xsi:type="dcterms:W3CDTF">2011-02-28T21:35:44Z</dcterms:created>
  <dcterms:modified xsi:type="dcterms:W3CDTF">2011-03-08T23:28:13Z</dcterms:modified>
</cp:coreProperties>
</file>